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33" r:id="rId26"/>
    <p:sldId id="334" r:id="rId27"/>
    <p:sldId id="309" r:id="rId28"/>
    <p:sldId id="310" r:id="rId29"/>
    <p:sldId id="311" r:id="rId30"/>
    <p:sldId id="312" r:id="rId31"/>
    <p:sldId id="314" r:id="rId32"/>
    <p:sldId id="335" r:id="rId33"/>
    <p:sldId id="315" r:id="rId34"/>
    <p:sldId id="316" r:id="rId35"/>
    <p:sldId id="336"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showGuides="1">
      <p:cViewPr>
        <p:scale>
          <a:sx n="95" d="100"/>
          <a:sy n="95" d="100"/>
        </p:scale>
        <p:origin x="14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customXml" Target="../customXml/item3.xml"/><Relationship Id="rId56" Type="http://schemas.openxmlformats.org/officeDocument/2006/relationships/customXml" Target="../customXml/item2.xml"/><Relationship Id="rId55" Type="http://schemas.openxmlformats.org/officeDocument/2006/relationships/customXml" Target="../customXml/item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hyperlink" Target="https://github.com/mykgits/Space-X-Falcon-9-First-Stage-Landing-Prediction/blob/main/labs-jupyter-spacex-Data%20wrangling%20(1).ipynb&#13;" TargetMode="Externa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hyperlink" Target="https://github.com/mykgits/Space-X-Falcon-9-First-Stage-Landing-Prediction/blob/main/jupyter-labs-eda-dataviz%20(1).ipynb&#13;"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github.com/mykgits/Space-X-Falcon-9-First-Stage-Landing-Prediction/blob/main/jupyter-labs-eda-sql-coursera_sqllite%20(1).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hyperlink" Target="https://github.com/mykgits/Space-X-Falcon-9-First-Stage-Landing-Prediction/blob/main/spacex_dash_app.py" TargetMode="Externa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github.com/mykgits/Space-X-Falcon-9-First-Stage-Landing-Prediction/blob/main/SpaceX_Machine_Learning_Prediction_Part_5.jupyterlite%20(1).ipynb"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jpe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2.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hyperlink" Target="https://github.com/mykgits/Space-X-Falcon-9-First-Stage-Landing-Prediction/blob/main/jupyter-labs-spacex-data-collection-api%20(1).ipynb"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hyperlink" Target="https://github.com/mykgits/Space-X-Falcon-9-First-Stage-Landing-Prediction/blob/main/jupyter-labs-webscraping%20(1).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9635" y="4892040"/>
            <a:ext cx="3704590" cy="645160"/>
          </a:xfrm>
          <a:prstGeom prst="rect">
            <a:avLst/>
          </a:prstGeom>
          <a:noFill/>
        </p:spPr>
        <p:txBody>
          <a:bodyPr wrap="square" lIns="91440" tIns="45720" rIns="91440" bIns="45720" rtlCol="0" anchor="t">
            <a:spAutoFit/>
          </a:bodyPr>
          <a:lstStyle/>
          <a:p>
            <a:r>
              <a:rPr lang="en-IN" altLang="en-US" dirty="0">
                <a:solidFill>
                  <a:schemeClr val="bg2"/>
                </a:solidFill>
                <a:latin typeface="Bahnschrift SemiBold SemiConden" charset="0"/>
                <a:ea typeface="SF Pro" pitchFamily="2" charset="0"/>
                <a:cs typeface="Bahnschrift SemiBold SemiConden" charset="0"/>
              </a:rPr>
              <a:t>KRISHNA KISHORE PISIPATI</a:t>
            </a:r>
            <a:endParaRPr lang="en-US" dirty="0">
              <a:solidFill>
                <a:schemeClr val="bg2"/>
              </a:solidFill>
              <a:latin typeface="Bahnschrift SemiBold SemiConden" charset="0"/>
              <a:ea typeface="SF Pro" pitchFamily="2" charset="0"/>
              <a:cs typeface="Bahnschrift SemiBold SemiConden" charset="0"/>
            </a:endParaRPr>
          </a:p>
          <a:p>
            <a:r>
              <a:rPr lang="en-IN" altLang="en-US" dirty="0">
                <a:solidFill>
                  <a:schemeClr val="bg2"/>
                </a:solidFill>
                <a:latin typeface="Bahnschrift SemiBold SemiConden" charset="0"/>
                <a:ea typeface="SF Pro" pitchFamily="2" charset="0"/>
                <a:cs typeface="Bahnschrift SemiBold SemiConden" charset="0"/>
              </a:rPr>
              <a:t>11.</a:t>
            </a:r>
            <a:r>
              <a:rPr lang="en-IN" dirty="0">
                <a:solidFill>
                  <a:schemeClr val="bg2"/>
                </a:solidFill>
                <a:latin typeface="Bahnschrift SemiBold SemiConden" charset="0"/>
                <a:ea typeface="SF Pro" pitchFamily="2" charset="0"/>
                <a:cs typeface="Bahnschrift SemiBold SemiConden" charset="0"/>
              </a:rPr>
              <a:t>June.</a:t>
            </a:r>
            <a:r>
              <a:rPr lang="en-US" dirty="0">
                <a:solidFill>
                  <a:schemeClr val="bg2"/>
                </a:solidFill>
                <a:latin typeface="Bahnschrift SemiBold SemiConden" charset="0"/>
                <a:ea typeface="SF Pro" pitchFamily="2" charset="0"/>
                <a:cs typeface="Bahnschrift SemiBold SemiConden" charset="0"/>
              </a:rPr>
              <a:t>202</a:t>
            </a:r>
            <a:r>
              <a:rPr lang="en-IN" altLang="en-US" dirty="0">
                <a:solidFill>
                  <a:schemeClr val="bg2"/>
                </a:solidFill>
                <a:latin typeface="Bahnschrift SemiBold SemiConden" charset="0"/>
                <a:ea typeface="SF Pro" pitchFamily="2" charset="0"/>
                <a:cs typeface="Bahnschrift SemiBold SemiConden" charset="0"/>
              </a:rPr>
              <a:t>4</a:t>
            </a:r>
            <a:endParaRPr lang="en-IN" altLang="en-US" dirty="0">
              <a:solidFill>
                <a:schemeClr val="bg2"/>
              </a:solidFill>
              <a:latin typeface="Bahnschrift SemiBold SemiConden" charset="0"/>
              <a:ea typeface="SF Pro" pitchFamily="2" charset="0"/>
              <a:cs typeface="Bahnschrift SemiBold SemiConden" charset="0"/>
            </a:endParaRPr>
          </a:p>
        </p:txBody>
      </p:sp>
      <p:pic>
        <p:nvPicPr>
          <p:cNvPr id="2" name="Picture 2" descr="IBM Skills Network Logo - Horizontal-noai copy.png"/>
          <p:cNvPicPr>
            <a:picLocks noChangeAspect="1"/>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Calibri" panose="020F0502020204030204" charset="0"/>
                <a:cs typeface="Calibri" panose="020F0502020204030204" charset="0"/>
              </a:rPr>
              <a:t>We performed exploratory data analysis and determined the training labels.</a:t>
            </a:r>
            <a:endParaRPr lang="en-US" sz="2200" dirty="0">
              <a:solidFill>
                <a:schemeClr val="accent3">
                  <a:lumMod val="25000"/>
                </a:schemeClr>
              </a:solidFill>
              <a:latin typeface="Calibri" panose="020F0502020204030204" charset="0"/>
              <a:cs typeface="Calibri" panose="020F0502020204030204" charset="0"/>
            </a:endParaRPr>
          </a:p>
          <a:p>
            <a:r>
              <a:rPr lang="en-US" sz="2200" dirty="0">
                <a:solidFill>
                  <a:schemeClr val="accent3">
                    <a:lumMod val="25000"/>
                  </a:schemeClr>
                </a:solidFill>
                <a:latin typeface="Calibri" panose="020F0502020204030204" charset="0"/>
                <a:cs typeface="Calibri" panose="020F0502020204030204" charset="0"/>
              </a:rPr>
              <a:t>We calculated the number of launches at each site, and the number and occurrence of each orbits</a:t>
            </a:r>
            <a:endParaRPr lang="en-US" sz="2200" dirty="0">
              <a:solidFill>
                <a:schemeClr val="accent3">
                  <a:lumMod val="25000"/>
                </a:schemeClr>
              </a:solidFill>
              <a:latin typeface="Calibri" panose="020F0502020204030204" charset="0"/>
              <a:cs typeface="Calibri" panose="020F0502020204030204" charset="0"/>
            </a:endParaRPr>
          </a:p>
          <a:p>
            <a:r>
              <a:rPr lang="en-US" sz="2200" dirty="0">
                <a:solidFill>
                  <a:schemeClr val="accent3">
                    <a:lumMod val="25000"/>
                  </a:schemeClr>
                </a:solidFill>
                <a:latin typeface="Calibri" panose="020F0502020204030204" charset="0"/>
                <a:cs typeface="Calibri" panose="020F0502020204030204" charset="0"/>
              </a:rPr>
              <a:t>We created landing outcome label from outcome column and exported the results to csv.</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link to the notebook is</a:t>
            </a:r>
            <a:r>
              <a:rPr lang="en-US" sz="2200" dirty="0">
                <a:solidFill>
                  <a:schemeClr val="accent3">
                    <a:lumMod val="25000"/>
                  </a:schemeClr>
                </a:solidFill>
                <a:latin typeface="Abadi" panose="020B0604020104020204" pitchFamily="34" charset="0"/>
              </a:rPr>
              <a:t> </a:t>
            </a:r>
            <a:r>
              <a:rPr lang="en-US" sz="2200" dirty="0">
                <a:solidFill>
                  <a:srgbClr val="C00000"/>
                </a:solidFill>
                <a:latin typeface="Calibri" panose="020F0502020204030204" charset="0"/>
                <a:cs typeface="Calibri" panose="020F0502020204030204" charset="0"/>
                <a:hlinkClick r:id="rId1" action="ppaction://hlinkfile"/>
              </a:rPr>
              <a:t>https://github.com/mykgits/Space-X-Falcon-9-First-Stage-Landing-Prediction/blob/main/labs-jupyter-spacex-Data%20wrangling%20(1).ipynb</a:t>
            </a:r>
            <a:endParaRPr lang="en-US" sz="2200" dirty="0">
              <a:solidFill>
                <a:srgbClr val="C00000"/>
              </a:solidFill>
              <a:latin typeface="Calibri" panose="020F0502020204030204" charset="0"/>
              <a:cs typeface="Calibri" panose="020F0502020204030204" charset="0"/>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latin typeface="Abadi"/>
            </a:endParaRPr>
          </a:p>
        </p:txBody>
      </p:sp>
      <p:sp>
        <p:nvSpPr>
          <p:cNvPr id="6" name="Content Placeholder 4"/>
          <p:cNvSpPr txBox="1"/>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p:cNvPicPr>
            <a:picLocks noChangeAspect="1"/>
          </p:cNvPicPr>
          <p:nvPr/>
        </p:nvPicPr>
        <p:blipFill>
          <a:blip r:embed="rId2"/>
          <a:stretch>
            <a:fillRect/>
          </a:stretch>
        </p:blipFill>
        <p:spPr>
          <a:xfrm>
            <a:off x="838201" y="1488855"/>
            <a:ext cx="5017252" cy="3986526"/>
          </a:xfrm>
          <a:prstGeom prst="rect">
            <a:avLst/>
          </a:prstGeom>
          <a:effectLst>
            <a:glow rad="228600">
              <a:schemeClr val="accent2">
                <a:satMod val="175000"/>
                <a:alpha val="40000"/>
              </a:schemeClr>
            </a:glo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495425"/>
            <a:ext cx="5021580" cy="1661160"/>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Calibri" panose="020F0502020204030204" charset="0"/>
                <a:cs typeface="Calibri" panose="020F0502020204030204" charset="0"/>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endParaRPr lang="en-US" sz="2000"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1"/>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link to the notebook is </a:t>
            </a:r>
            <a:r>
              <a:rPr lang="en-US" sz="2200" dirty="0">
                <a:solidFill>
                  <a:srgbClr val="C00000"/>
                </a:solidFill>
                <a:latin typeface="Calibri" panose="020F0502020204030204" charset="0"/>
                <a:cs typeface="Calibri" panose="020F0502020204030204" charset="0"/>
                <a:hlinkClick r:id="rId1" action="ppaction://hlinkfile"/>
              </a:rPr>
              <a:t>https://github.com/mykgits/Space-X-Falcon-9-First-Stage-Landing-Prediction/blob/main/jupyter-labs-eda-dataviz%20(1).ipynb</a:t>
            </a:r>
            <a:endParaRPr lang="en-US" sz="2200" dirty="0">
              <a:solidFill>
                <a:srgbClr val="C00000"/>
              </a:solidFill>
              <a:latin typeface="Calibri" panose="020F0502020204030204" charset="0"/>
              <a:cs typeface="Calibri" panose="020F0502020204030204" charset="0"/>
            </a:endParaRPr>
          </a:p>
        </p:txBody>
      </p:sp>
      <p:pic>
        <p:nvPicPr>
          <p:cNvPr id="7" name="Picture 6" descr="C:\Users\KISHORE\Desktop\eda bar graph.JPGeda bar graph"/>
          <p:cNvPicPr>
            <a:picLocks noChangeAspect="1"/>
          </p:cNvPicPr>
          <p:nvPr/>
        </p:nvPicPr>
        <p:blipFill>
          <a:blip r:embed="rId2"/>
          <a:srcRect/>
          <a:stretch>
            <a:fillRect/>
          </a:stretch>
        </p:blipFill>
        <p:spPr>
          <a:xfrm>
            <a:off x="770011" y="3417766"/>
            <a:ext cx="5000794" cy="3261508"/>
          </a:xfrm>
          <a:prstGeom prst="rect">
            <a:avLst/>
          </a:prstGeom>
          <a:effectLst>
            <a:glow rad="228600">
              <a:schemeClr val="accent2">
                <a:satMod val="175000"/>
                <a:alpha val="40000"/>
              </a:schemeClr>
            </a:glow>
          </a:effectLst>
        </p:spPr>
      </p:pic>
      <p:pic>
        <p:nvPicPr>
          <p:cNvPr id="9" name="Picture 8" descr="C:\Users\KISHORE\Desktop\eda graph.JPGeda graph"/>
          <p:cNvPicPr>
            <a:picLocks noChangeAspect="1"/>
          </p:cNvPicPr>
          <p:nvPr/>
        </p:nvPicPr>
        <p:blipFill>
          <a:blip r:embed="rId3"/>
          <a:srcRect/>
          <a:stretch>
            <a:fillRect/>
          </a:stretch>
        </p:blipFill>
        <p:spPr>
          <a:xfrm>
            <a:off x="6096000" y="1423867"/>
            <a:ext cx="5189612" cy="3109437"/>
          </a:xfrm>
          <a:prstGeom prst="rect">
            <a:avLst/>
          </a:prstGeom>
          <a:effectLst>
            <a:glow rad="228600">
              <a:schemeClr val="accent2">
                <a:satMod val="175000"/>
                <a:alpha val="40000"/>
              </a:schemeClr>
            </a:glo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97000"/>
            <a:ext cx="10516235" cy="5029200"/>
          </a:xfrm>
          <a:prstGeom prst="rect">
            <a:avLst/>
          </a:prstGeom>
        </p:spPr>
        <p:txBody>
          <a:bodyPr lIns="91440" tIns="45720" rIns="91440" bIns="45720" anchor="t"/>
          <a:lstStyle/>
          <a:p>
            <a:pPr>
              <a:lnSpc>
                <a:spcPct val="100000"/>
              </a:lnSpc>
              <a:spcBef>
                <a:spcPts val="1400"/>
              </a:spcBef>
            </a:pPr>
            <a:r>
              <a:rPr lang="en-US" sz="2200" dirty="0">
                <a:solidFill>
                  <a:schemeClr val="tx1"/>
                </a:solidFill>
                <a:cs typeface="+mn-lt"/>
              </a:rPr>
              <a:t>We loaded the SpaceX dataset into a PostgreSQL database without leaving the </a:t>
            </a:r>
            <a:r>
              <a:rPr lang="en-US" sz="2200" dirty="0" err="1">
                <a:solidFill>
                  <a:schemeClr val="tx1"/>
                </a:solidFill>
                <a:cs typeface="+mn-lt"/>
              </a:rPr>
              <a:t>jupyter</a:t>
            </a:r>
            <a:r>
              <a:rPr lang="en-US" sz="2200" dirty="0">
                <a:solidFill>
                  <a:schemeClr val="tx1"/>
                </a:solidFill>
                <a:cs typeface="+mn-lt"/>
              </a:rPr>
              <a:t> notebook.</a:t>
            </a:r>
            <a:endParaRPr lang="en-US" sz="2200" dirty="0">
              <a:solidFill>
                <a:schemeClr val="tx1"/>
              </a:solidFill>
              <a:cs typeface="+mn-lt"/>
            </a:endParaRPr>
          </a:p>
          <a:p>
            <a:pPr>
              <a:lnSpc>
                <a:spcPct val="100000"/>
              </a:lnSpc>
              <a:spcBef>
                <a:spcPts val="1400"/>
              </a:spcBef>
            </a:pPr>
            <a:r>
              <a:rPr lang="en-US" sz="2200" dirty="0">
                <a:solidFill>
                  <a:schemeClr val="tx1"/>
                </a:solidFill>
                <a:cs typeface="+mn-lt"/>
              </a:rPr>
              <a:t>We applied EDA with SQL to get insight from the data. We wrote queries to find out for instance:</a:t>
            </a:r>
            <a:endParaRPr lang="en-US" sz="2200" dirty="0">
              <a:solidFill>
                <a:schemeClr val="tx1"/>
              </a:solidFill>
              <a:cs typeface="+mn-lt"/>
            </a:endParaRPr>
          </a:p>
          <a:p>
            <a:pPr lvl="1">
              <a:lnSpc>
                <a:spcPct val="100000"/>
              </a:lnSpc>
              <a:spcBef>
                <a:spcPts val="1400"/>
              </a:spcBef>
              <a:buFontTx/>
              <a:buChar char="-"/>
            </a:pPr>
            <a:r>
              <a:rPr lang="en-US" sz="1700" dirty="0">
                <a:solidFill>
                  <a:srgbClr val="C00000"/>
                </a:solidFill>
                <a:cs typeface="+mn-lt"/>
              </a:rPr>
              <a:t>The names of unique launch sites in the space mission.</a:t>
            </a:r>
            <a:endParaRPr lang="en-US" sz="1700" dirty="0">
              <a:solidFill>
                <a:srgbClr val="C00000"/>
              </a:solidFill>
              <a:cs typeface="+mn-lt"/>
            </a:endParaRPr>
          </a:p>
          <a:p>
            <a:pPr lvl="1">
              <a:lnSpc>
                <a:spcPct val="100000"/>
              </a:lnSpc>
              <a:spcBef>
                <a:spcPts val="1400"/>
              </a:spcBef>
              <a:buFontTx/>
              <a:buChar char="-"/>
            </a:pPr>
            <a:r>
              <a:rPr lang="en-US" sz="1700" dirty="0">
                <a:solidFill>
                  <a:srgbClr val="C00000"/>
                </a:solidFill>
                <a:cs typeface="+mn-lt"/>
              </a:rPr>
              <a:t>The total payload mass carried by boosters launched by NASA (CRS)</a:t>
            </a:r>
            <a:endParaRPr lang="en-US" sz="1700" dirty="0">
              <a:solidFill>
                <a:srgbClr val="C00000"/>
              </a:solidFill>
              <a:cs typeface="+mn-lt"/>
            </a:endParaRPr>
          </a:p>
          <a:p>
            <a:pPr lvl="1">
              <a:lnSpc>
                <a:spcPct val="100000"/>
              </a:lnSpc>
              <a:spcBef>
                <a:spcPts val="1400"/>
              </a:spcBef>
              <a:buFontTx/>
              <a:buChar char="-"/>
            </a:pPr>
            <a:r>
              <a:rPr lang="en-US" sz="1700" dirty="0">
                <a:solidFill>
                  <a:srgbClr val="C00000"/>
                </a:solidFill>
                <a:cs typeface="+mn-lt"/>
              </a:rPr>
              <a:t>The average payload mass carried by booster version F9 v1.1</a:t>
            </a:r>
            <a:endParaRPr lang="en-US" sz="1700" dirty="0">
              <a:solidFill>
                <a:srgbClr val="C00000"/>
              </a:solidFill>
              <a:cs typeface="+mn-lt"/>
            </a:endParaRPr>
          </a:p>
          <a:p>
            <a:pPr lvl="1">
              <a:lnSpc>
                <a:spcPct val="100000"/>
              </a:lnSpc>
              <a:spcBef>
                <a:spcPts val="1400"/>
              </a:spcBef>
              <a:buFontTx/>
              <a:buChar char="-"/>
            </a:pPr>
            <a:r>
              <a:rPr lang="en-US" sz="1700" dirty="0">
                <a:solidFill>
                  <a:srgbClr val="C00000"/>
                </a:solidFill>
                <a:cs typeface="+mn-lt"/>
              </a:rPr>
              <a:t>The total number of successful and failure mission outcomes</a:t>
            </a:r>
            <a:endParaRPr lang="en-US" sz="1700" dirty="0">
              <a:solidFill>
                <a:srgbClr val="C00000"/>
              </a:solidFill>
              <a:cs typeface="+mn-lt"/>
            </a:endParaRPr>
          </a:p>
          <a:p>
            <a:pPr lvl="1">
              <a:lnSpc>
                <a:spcPct val="100000"/>
              </a:lnSpc>
              <a:spcBef>
                <a:spcPts val="1400"/>
              </a:spcBef>
              <a:buFontTx/>
              <a:buChar char="-"/>
            </a:pPr>
            <a:r>
              <a:rPr lang="en-US" sz="1700" dirty="0">
                <a:solidFill>
                  <a:srgbClr val="C00000"/>
                </a:solidFill>
                <a:cs typeface="+mn-lt"/>
              </a:rPr>
              <a:t>The failed landing outcomes in drone ship, their booster version and launch site names.</a:t>
            </a:r>
            <a:endParaRPr lang="en-US" sz="2200" dirty="0">
              <a:solidFill>
                <a:schemeClr val="tx2"/>
              </a:solidFill>
              <a:cs typeface="+mn-lt"/>
            </a:endParaRPr>
          </a:p>
          <a:p>
            <a:pPr>
              <a:lnSpc>
                <a:spcPct val="100000"/>
              </a:lnSpc>
              <a:spcBef>
                <a:spcPts val="1400"/>
              </a:spcBef>
            </a:pPr>
            <a:r>
              <a:rPr lang="en-US" sz="2200" dirty="0">
                <a:solidFill>
                  <a:schemeClr val="tx1"/>
                </a:solidFill>
                <a:cs typeface="+mn-lt"/>
              </a:rPr>
              <a:t>The link to the notebook i</a:t>
            </a:r>
            <a:r>
              <a:rPr lang="en-US" sz="2200" dirty="0">
                <a:solidFill>
                  <a:schemeClr val="accent3">
                    <a:lumMod val="25000"/>
                  </a:schemeClr>
                </a:solidFill>
                <a:cs typeface="+mn-lt"/>
              </a:rPr>
              <a:t>s </a:t>
            </a:r>
            <a:r>
              <a:rPr lang="en-US" sz="2200" dirty="0">
                <a:solidFill>
                  <a:srgbClr val="C00000"/>
                </a:solidFill>
                <a:cs typeface="+mn-lt"/>
                <a:hlinkClick r:id="rId1" action="ppaction://hlinkfile"/>
              </a:rPr>
              <a:t>https://github.com/mykgits/Space-X-Falcon-9-First-Stage-Landing-Prediction/blob/main/jupyter-labs-eda-sql-coursera_sqllite%20(1).ipynb</a:t>
            </a:r>
            <a:endParaRPr lang="en-US" sz="2200" dirty="0">
              <a:solidFill>
                <a:schemeClr val="accent3">
                  <a:lumMod val="25000"/>
                </a:schemeClr>
              </a:solidFill>
              <a:cs typeface="+mn-lt"/>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tx1"/>
                </a:solidFill>
                <a:latin typeface="Calibri" panose="020F0502020204030204" charset="0"/>
                <a:cs typeface="Calibri" panose="020F0502020204030204" charset="0"/>
              </a:rPr>
              <a:t>We marked all launch sites, and added map objects such as markers, circles, lines to mark the success or failure of launches for each site on the folium map.</a:t>
            </a:r>
            <a:endParaRPr lang="en-US" sz="2200" dirty="0">
              <a:solidFill>
                <a:schemeClr val="tx1"/>
              </a:solidFill>
              <a:latin typeface="Calibri" panose="020F0502020204030204" charset="0"/>
              <a:cs typeface="Calibri" panose="020F0502020204030204" charset="0"/>
            </a:endParaRPr>
          </a:p>
          <a:p>
            <a:pPr>
              <a:lnSpc>
                <a:spcPct val="100000"/>
              </a:lnSpc>
              <a:spcBef>
                <a:spcPts val="1400"/>
              </a:spcBef>
            </a:pPr>
            <a:r>
              <a:rPr lang="en-US" sz="2200" dirty="0">
                <a:solidFill>
                  <a:schemeClr val="tx1"/>
                </a:solidFill>
                <a:latin typeface="Calibri" panose="020F0502020204030204" charset="0"/>
                <a:cs typeface="Calibri" panose="020F0502020204030204" charset="0"/>
              </a:rPr>
              <a:t>We assigned the feature launch outcomes (failure or success) to class 0 and 1.i.e., 0 for failure, and 1 for success.</a:t>
            </a:r>
            <a:endParaRPr lang="en-US" sz="2200" dirty="0">
              <a:solidFill>
                <a:schemeClr val="tx1"/>
              </a:solidFill>
              <a:latin typeface="Calibri" panose="020F0502020204030204" charset="0"/>
              <a:cs typeface="Calibri" panose="020F0502020204030204" charset="0"/>
            </a:endParaRPr>
          </a:p>
          <a:p>
            <a:pPr>
              <a:lnSpc>
                <a:spcPct val="100000"/>
              </a:lnSpc>
              <a:spcBef>
                <a:spcPts val="1400"/>
              </a:spcBef>
            </a:pPr>
            <a:r>
              <a:rPr lang="en-US" sz="2200" dirty="0">
                <a:solidFill>
                  <a:schemeClr val="tx1"/>
                </a:solidFill>
                <a:latin typeface="Calibri" panose="020F0502020204030204" charset="0"/>
                <a:cs typeface="Calibri" panose="020F0502020204030204" charset="0"/>
              </a:rPr>
              <a:t>Using the color-labeled marker clusters, we identified which launch sites have relatively high success rate. </a:t>
            </a:r>
            <a:endParaRPr lang="en-US" sz="2200" dirty="0">
              <a:solidFill>
                <a:schemeClr val="tx1"/>
              </a:solidFill>
              <a:latin typeface="Calibri" panose="020F0502020204030204" charset="0"/>
              <a:cs typeface="Calibri" panose="020F0502020204030204" charset="0"/>
            </a:endParaRPr>
          </a:p>
          <a:p>
            <a:pPr>
              <a:lnSpc>
                <a:spcPct val="100000"/>
              </a:lnSpc>
              <a:spcBef>
                <a:spcPts val="1400"/>
              </a:spcBef>
            </a:pPr>
            <a:r>
              <a:rPr lang="en-US" sz="2200" dirty="0">
                <a:solidFill>
                  <a:schemeClr val="tx1"/>
                </a:solidFill>
                <a:latin typeface="Calibri" panose="020F0502020204030204" charset="0"/>
                <a:cs typeface="Calibri" panose="020F0502020204030204" charset="0"/>
              </a:rPr>
              <a:t>We calculated the distances between a launch site to its proximities. We answered some question for instance:</a:t>
            </a:r>
            <a:endParaRPr lang="en-US" sz="2200" dirty="0">
              <a:solidFill>
                <a:schemeClr val="tx1"/>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FF0000"/>
                </a:solidFill>
                <a:latin typeface="Calibri" panose="020F0502020204030204" charset="0"/>
                <a:cs typeface="Calibri" panose="020F0502020204030204" charset="0"/>
              </a:rPr>
              <a:t>Are launch sites near railways, highways and coastlines.</a:t>
            </a:r>
            <a:endParaRPr lang="en-US" sz="1800" dirty="0">
              <a:solidFill>
                <a:srgbClr val="FF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FF0000"/>
                </a:solidFill>
                <a:latin typeface="Calibri" panose="020F0502020204030204" charset="0"/>
                <a:cs typeface="Calibri" panose="020F0502020204030204" charset="0"/>
              </a:rPr>
              <a:t>Do launch sites keep certain distance away from cities.</a:t>
            </a:r>
            <a:endParaRPr lang="en-US" sz="1800" dirty="0">
              <a:solidFill>
                <a:srgbClr val="FF0000"/>
              </a:solidFill>
              <a:latin typeface="Calibri" panose="020F0502020204030204" charset="0"/>
              <a:cs typeface="Calibri" panose="020F0502020204030204" charset="0"/>
            </a:endParaRPr>
          </a:p>
          <a:p>
            <a:endParaRPr lang="en-US" dirty="0">
              <a:solidFill>
                <a:schemeClr val="tx2"/>
              </a:solidFill>
            </a:endParaRPr>
          </a:p>
          <a:p>
            <a:endParaRPr lang="en-US" dirty="0">
              <a:solidFill>
                <a:schemeClr val="tx2"/>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635" y="817880"/>
            <a:ext cx="12192635" cy="8985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tx1"/>
                </a:solidFill>
                <a:latin typeface="Calibri" panose="020F0502020204030204" charset="0"/>
                <a:cs typeface="Calibri" panose="020F0502020204030204" charset="0"/>
              </a:rPr>
              <a:t>The link to the notebook is</a:t>
            </a:r>
            <a:r>
              <a:rPr lang="en-US" sz="2200" dirty="0">
                <a:solidFill>
                  <a:schemeClr val="accent3">
                    <a:lumMod val="25000"/>
                  </a:schemeClr>
                </a:solidFill>
                <a:latin typeface="Abadi"/>
              </a:rPr>
              <a:t> </a:t>
            </a:r>
            <a:r>
              <a:rPr lang="en-US" sz="2200" dirty="0">
                <a:solidFill>
                  <a:schemeClr val="accent3">
                    <a:lumMod val="25000"/>
                  </a:schemeClr>
                </a:solidFill>
                <a:latin typeface="Calibri" panose="020F0502020204030204" charset="0"/>
                <a:cs typeface="Calibri" panose="020F0502020204030204" charset="0"/>
                <a:hlinkClick r:id="rId1" action="ppaction://hlinkfile"/>
              </a:rPr>
              <a:t>https://github.com/mykgits/Space-X-Falcon-9-First-Stage-Landing-Prediction/blob/main/spacex_dash_app.py</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315765"/>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endParaRPr lang="en-US" dirty="0">
              <a:solidFill>
                <a:srgbClr val="0B49CB"/>
              </a:solidFill>
              <a:latin typeface="Abadi"/>
            </a:endParaRPr>
          </a:p>
        </p:txBody>
      </p:sp>
      <p:pic>
        <p:nvPicPr>
          <p:cNvPr id="2" name="Picture 1" descr="1"/>
          <p:cNvPicPr>
            <a:picLocks noChangeAspect="1"/>
          </p:cNvPicPr>
          <p:nvPr/>
        </p:nvPicPr>
        <p:blipFill>
          <a:blip r:embed="rId2"/>
          <a:stretch>
            <a:fillRect/>
          </a:stretch>
        </p:blipFill>
        <p:spPr>
          <a:xfrm>
            <a:off x="4661535" y="1993900"/>
            <a:ext cx="3249295" cy="1938655"/>
          </a:xfrm>
          <a:prstGeom prst="rect">
            <a:avLst/>
          </a:prstGeom>
        </p:spPr>
      </p:pic>
      <p:pic>
        <p:nvPicPr>
          <p:cNvPr id="6" name="Picture 5" descr="2"/>
          <p:cNvPicPr>
            <a:picLocks noChangeAspect="1"/>
          </p:cNvPicPr>
          <p:nvPr/>
        </p:nvPicPr>
        <p:blipFill>
          <a:blip r:embed="rId3"/>
          <a:srcRect/>
          <a:stretch>
            <a:fillRect/>
          </a:stretch>
        </p:blipFill>
        <p:spPr>
          <a:xfrm>
            <a:off x="7958455" y="1984375"/>
            <a:ext cx="3995420" cy="1965325"/>
          </a:xfrm>
          <a:prstGeom prst="rect">
            <a:avLst/>
          </a:prstGeom>
        </p:spPr>
      </p:pic>
      <p:pic>
        <p:nvPicPr>
          <p:cNvPr id="7" name="Picture 6" descr="3"/>
          <p:cNvPicPr>
            <a:picLocks noChangeAspect="1"/>
          </p:cNvPicPr>
          <p:nvPr/>
        </p:nvPicPr>
        <p:blipFill>
          <a:blip r:embed="rId4"/>
          <a:stretch>
            <a:fillRect/>
          </a:stretch>
        </p:blipFill>
        <p:spPr>
          <a:xfrm>
            <a:off x="196850" y="4270375"/>
            <a:ext cx="4496435" cy="2480310"/>
          </a:xfrm>
          <a:prstGeom prst="rect">
            <a:avLst/>
          </a:prstGeom>
        </p:spPr>
      </p:pic>
      <p:pic>
        <p:nvPicPr>
          <p:cNvPr id="8" name="Picture 7" descr="4"/>
          <p:cNvPicPr>
            <a:picLocks noChangeAspect="1"/>
          </p:cNvPicPr>
          <p:nvPr/>
        </p:nvPicPr>
        <p:blipFill>
          <a:blip r:embed="rId5"/>
          <a:stretch>
            <a:fillRect/>
          </a:stretch>
        </p:blipFill>
        <p:spPr>
          <a:xfrm>
            <a:off x="5480050" y="1353820"/>
            <a:ext cx="6473825" cy="456565"/>
          </a:xfrm>
          <a:prstGeom prst="rect">
            <a:avLst/>
          </a:prstGeom>
        </p:spPr>
      </p:pic>
      <p:pic>
        <p:nvPicPr>
          <p:cNvPr id="9" name="Picture 8" descr="5"/>
          <p:cNvPicPr>
            <a:picLocks noChangeAspect="1"/>
          </p:cNvPicPr>
          <p:nvPr/>
        </p:nvPicPr>
        <p:blipFill>
          <a:blip r:embed="rId6"/>
          <a:stretch>
            <a:fillRect/>
          </a:stretch>
        </p:blipFill>
        <p:spPr>
          <a:xfrm>
            <a:off x="4836160" y="4217035"/>
            <a:ext cx="7153910" cy="2528570"/>
          </a:xfrm>
          <a:prstGeom prst="rect">
            <a:avLst/>
          </a:prstGeom>
        </p:spPr>
      </p:pic>
      <p:sp>
        <p:nvSpPr>
          <p:cNvPr id="10" name="Text Box 9"/>
          <p:cNvSpPr txBox="1"/>
          <p:nvPr/>
        </p:nvSpPr>
        <p:spPr>
          <a:xfrm>
            <a:off x="285750" y="1781810"/>
            <a:ext cx="4407535" cy="2409825"/>
          </a:xfrm>
          <a:prstGeom prst="rect">
            <a:avLst/>
          </a:prstGeom>
          <a:noFill/>
        </p:spPr>
        <p:txBody>
          <a:bodyPr wrap="square" rtlCol="0">
            <a:noAutofit/>
          </a:bodyPr>
          <a:p>
            <a:pPr>
              <a:lnSpc>
                <a:spcPct val="100000"/>
              </a:lnSpc>
              <a:spcBef>
                <a:spcPts val="1400"/>
              </a:spcBef>
            </a:pPr>
            <a:r>
              <a:rPr lang="en-IN" altLang="en-US" dirty="0">
                <a:latin typeface="Calibri" panose="020F0502020204030204" charset="0"/>
                <a:cs typeface="Calibri" panose="020F0502020204030204" charset="0"/>
                <a:sym typeface="+mn-ea"/>
              </a:rPr>
              <a:t>-</a:t>
            </a:r>
            <a:r>
              <a:rPr lang="en-US" dirty="0">
                <a:latin typeface="Calibri" panose="020F0502020204030204" charset="0"/>
                <a:cs typeface="Calibri" panose="020F0502020204030204" charset="0"/>
                <a:sym typeface="+mn-ea"/>
              </a:rPr>
              <a:t>We built an interactive dashboard with Plotly dash</a:t>
            </a:r>
            <a:endParaRPr lang="en-US" dirty="0">
              <a:solidFill>
                <a:schemeClr val="tx1"/>
              </a:solidFill>
              <a:latin typeface="Calibri" panose="020F0502020204030204" charset="0"/>
              <a:cs typeface="Calibri" panose="020F0502020204030204" charset="0"/>
            </a:endParaRPr>
          </a:p>
          <a:p>
            <a:pPr>
              <a:lnSpc>
                <a:spcPct val="100000"/>
              </a:lnSpc>
              <a:spcBef>
                <a:spcPts val="1400"/>
              </a:spcBef>
            </a:pPr>
            <a:r>
              <a:rPr lang="en-IN" altLang="en-US" dirty="0">
                <a:latin typeface="Calibri" panose="020F0502020204030204" charset="0"/>
                <a:cs typeface="Calibri" panose="020F0502020204030204" charset="0"/>
                <a:sym typeface="+mn-ea"/>
              </a:rPr>
              <a:t>-</a:t>
            </a:r>
            <a:r>
              <a:rPr lang="en-US" dirty="0">
                <a:latin typeface="Calibri" panose="020F0502020204030204" charset="0"/>
                <a:cs typeface="Calibri" panose="020F0502020204030204" charset="0"/>
                <a:sym typeface="+mn-ea"/>
              </a:rPr>
              <a:t>We plotted pie charts showing the total launches by a certain sites</a:t>
            </a:r>
            <a:endParaRPr lang="en-US" dirty="0">
              <a:solidFill>
                <a:schemeClr val="tx1"/>
              </a:solidFill>
              <a:latin typeface="Calibri" panose="020F0502020204030204" charset="0"/>
              <a:cs typeface="Calibri" panose="020F0502020204030204" charset="0"/>
            </a:endParaRPr>
          </a:p>
          <a:p>
            <a:pPr>
              <a:lnSpc>
                <a:spcPct val="100000"/>
              </a:lnSpc>
              <a:spcBef>
                <a:spcPts val="1400"/>
              </a:spcBef>
            </a:pPr>
            <a:r>
              <a:rPr lang="en-IN" altLang="en-US" dirty="0">
                <a:latin typeface="Calibri" panose="020F0502020204030204" charset="0"/>
                <a:cs typeface="Calibri" panose="020F0502020204030204" charset="0"/>
                <a:sym typeface="+mn-ea"/>
              </a:rPr>
              <a:t>-</a:t>
            </a:r>
            <a:r>
              <a:rPr lang="en-US" dirty="0">
                <a:latin typeface="Calibri" panose="020F0502020204030204" charset="0"/>
                <a:cs typeface="Calibri" panose="020F0502020204030204" charset="0"/>
                <a:sym typeface="+mn-ea"/>
              </a:rPr>
              <a:t>We plotted scatter graph showing the relationship with Outcome and Payload Mass (Kg) for the different booster version.</a:t>
            </a:r>
            <a:endParaRPr lang="en-US" dirty="0">
              <a:solidFill>
                <a:schemeClr val="tx1"/>
              </a:solidFill>
              <a:latin typeface="Calibri" panose="020F0502020204030204" charset="0"/>
              <a:cs typeface="Calibri" panose="020F0502020204030204" charset="0"/>
            </a:endParaRPr>
          </a:p>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39875"/>
            <a:ext cx="10514965" cy="460248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loaded the data using </a:t>
            </a:r>
            <a:r>
              <a:rPr lang="en-US" sz="2200" dirty="0" err="1">
                <a:solidFill>
                  <a:schemeClr val="accent3">
                    <a:lumMod val="25000"/>
                  </a:schemeClr>
                </a:solidFill>
                <a:latin typeface="Calibri" panose="020F0502020204030204" charset="0"/>
                <a:cs typeface="Calibri" panose="020F0502020204030204" charset="0"/>
              </a:rPr>
              <a:t>numpy</a:t>
            </a:r>
            <a:r>
              <a:rPr lang="en-US" sz="2200" dirty="0">
                <a:solidFill>
                  <a:schemeClr val="accent3">
                    <a:lumMod val="25000"/>
                  </a:schemeClr>
                </a:solidFill>
                <a:latin typeface="Calibri" panose="020F0502020204030204" charset="0"/>
                <a:cs typeface="Calibri" panose="020F0502020204030204" charset="0"/>
              </a:rPr>
              <a:t> and pandas, transformed the data, split our data into training and testing.</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built different machine learning models and tune different hyperparameters using </a:t>
            </a:r>
            <a:r>
              <a:rPr lang="en-US" sz="2200" dirty="0" err="1">
                <a:solidFill>
                  <a:schemeClr val="accent3">
                    <a:lumMod val="25000"/>
                  </a:schemeClr>
                </a:solidFill>
                <a:latin typeface="Calibri" panose="020F0502020204030204" charset="0"/>
                <a:cs typeface="Calibri" panose="020F0502020204030204" charset="0"/>
              </a:rPr>
              <a:t>GridSearchCV</a:t>
            </a:r>
            <a:r>
              <a:rPr lang="en-US" sz="2200" dirty="0">
                <a:solidFill>
                  <a:schemeClr val="accent3">
                    <a:lumMod val="25000"/>
                  </a:schemeClr>
                </a:solidFill>
                <a:latin typeface="Calibri" panose="020F0502020204030204" charset="0"/>
                <a:cs typeface="Calibri" panose="020F0502020204030204" charset="0"/>
              </a:rPr>
              <a:t>.</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used accuracy as the metric for our model, improved the model using feature engineering and algorithm tuning.</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found the best performing classification model.</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link to the notebook is</a:t>
            </a:r>
            <a:r>
              <a:rPr lang="en-IN" altLang="en-US" sz="2200" dirty="0">
                <a:solidFill>
                  <a:schemeClr val="accent3">
                    <a:lumMod val="25000"/>
                  </a:schemeClr>
                </a:solidFill>
                <a:latin typeface="Calibri" panose="020F0502020204030204" charset="0"/>
                <a:cs typeface="Calibri" panose="020F0502020204030204" charset="0"/>
              </a:rPr>
              <a:t>- </a:t>
            </a:r>
            <a:endParaRPr lang="en-IN" altLang="en-US" sz="2200" dirty="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r>
              <a:rPr lang="en-US" sz="2200" dirty="0">
                <a:solidFill>
                  <a:schemeClr val="accent3">
                    <a:lumMod val="25000"/>
                  </a:schemeClr>
                </a:solidFill>
                <a:latin typeface="Calibri" panose="020F0502020204030204" charset="0"/>
                <a:cs typeface="Calibri" panose="020F0502020204030204" charset="0"/>
                <a:hlinkClick r:id="rId1" action="ppaction://hlinkfile"/>
              </a:rPr>
              <a:t>https://github.com/mykgits/Space-X-Falcon-9-First-Stage-Landing-Prediction/blob/main/SpaceX_Machine_Learning_Prediction_Part_5.jupyterlite%20(1).ipynb</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8" name="Content Placeholder 2"/>
          <p:cNvSpPr txBox="1"/>
          <p:nvPr/>
        </p:nvSpPr>
        <p:spPr>
          <a:xfrm>
            <a:off x="2493395" y="2245487"/>
            <a:ext cx="7068725" cy="1621663"/>
          </a:xfrm>
          <a:prstGeom prst="rect">
            <a:avLst/>
          </a:prstGeo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gn="ctr">
              <a:lnSpc>
                <a:spcPct val="100000"/>
              </a:lnSpc>
              <a:spcBef>
                <a:spcPts val="1400"/>
              </a:spcBef>
            </a:pPr>
            <a:r>
              <a:rPr lang="en-US" b="1" dirty="0">
                <a:solidFill>
                  <a:schemeClr val="accent3">
                    <a:lumMod val="25000"/>
                  </a:schemeClr>
                </a:solidFill>
                <a:latin typeface="Calibri" panose="020F0502020204030204" charset="0"/>
                <a:cs typeface="Calibri" panose="020F0502020204030204" charset="0"/>
              </a:rPr>
              <a:t>Exploratory data analysis results</a:t>
            </a:r>
            <a:endParaRPr lang="en-US" b="1" dirty="0">
              <a:solidFill>
                <a:schemeClr val="accent3">
                  <a:lumMod val="25000"/>
                </a:schemeClr>
              </a:solidFill>
              <a:latin typeface="Calibri" panose="020F0502020204030204" charset="0"/>
              <a:cs typeface="Calibri" panose="020F0502020204030204" charset="0"/>
            </a:endParaRPr>
          </a:p>
          <a:p>
            <a:pPr algn="ctr">
              <a:lnSpc>
                <a:spcPct val="100000"/>
              </a:lnSpc>
              <a:spcBef>
                <a:spcPts val="1400"/>
              </a:spcBef>
            </a:pPr>
            <a:r>
              <a:rPr lang="en-US" b="1" dirty="0">
                <a:solidFill>
                  <a:schemeClr val="accent3">
                    <a:lumMod val="25000"/>
                  </a:schemeClr>
                </a:solidFill>
                <a:latin typeface="Calibri" panose="020F0502020204030204" charset="0"/>
                <a:cs typeface="Calibri" panose="020F0502020204030204" charset="0"/>
              </a:rPr>
              <a:t>Interactive analytics demo in screenshots</a:t>
            </a:r>
            <a:endParaRPr lang="en-US" b="1" dirty="0">
              <a:solidFill>
                <a:schemeClr val="accent3">
                  <a:lumMod val="25000"/>
                </a:schemeClr>
              </a:solidFill>
              <a:latin typeface="Calibri" panose="020F0502020204030204" charset="0"/>
              <a:cs typeface="Calibri" panose="020F0502020204030204" charset="0"/>
            </a:endParaRPr>
          </a:p>
          <a:p>
            <a:pPr algn="ctr">
              <a:lnSpc>
                <a:spcPct val="100000"/>
              </a:lnSpc>
              <a:spcBef>
                <a:spcPts val="1400"/>
              </a:spcBef>
            </a:pPr>
            <a:r>
              <a:rPr lang="en-US" b="1" dirty="0">
                <a:solidFill>
                  <a:schemeClr val="accent3">
                    <a:lumMod val="25000"/>
                  </a:schemeClr>
                </a:solidFill>
                <a:latin typeface="Calibri" panose="020F0502020204030204" charset="0"/>
                <a:cs typeface="Calibri" panose="020F0502020204030204" charset="0"/>
              </a:rPr>
              <a:t>Predictive analysis results</a:t>
            </a:r>
            <a:endParaRPr lang="en-US" b="1" dirty="0">
              <a:solidFill>
                <a:schemeClr val="accent3">
                  <a:lumMod val="25000"/>
                </a:schemeClr>
              </a:solidFill>
              <a:latin typeface="Calibri" panose="020F0502020204030204" charset="0"/>
              <a:cs typeface="Calibri" panose="020F0502020204030204" charset="0"/>
            </a:endParaRPr>
          </a:p>
          <a:p>
            <a:pPr lvl="1"/>
            <a:endParaRPr lang="en-US" sz="1800" dirty="0"/>
          </a:p>
          <a:p>
            <a:pPr marL="457200" lvl="1" indent="0">
              <a:buNone/>
            </a:pPr>
            <a:endParaRPr lang="en-US" sz="1800" dirty="0"/>
          </a:p>
        </p:txBody>
      </p:sp>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 Box 1"/>
          <p:cNvSpPr txBox="1"/>
          <p:nvPr/>
        </p:nvSpPr>
        <p:spPr>
          <a:xfrm>
            <a:off x="8174990" y="2392680"/>
            <a:ext cx="4064000" cy="368300"/>
          </a:xfrm>
          <a:prstGeom prst="rect">
            <a:avLst/>
          </a:prstGeom>
          <a:noFill/>
          <a:effectLst>
            <a:glow rad="139700">
              <a:schemeClr val="accent2">
                <a:satMod val="175000"/>
                <a:alpha val="40000"/>
              </a:schemeClr>
            </a:glow>
          </a:effectLst>
        </p:spPr>
        <p:txBody>
          <a:bodyPr wrap="square" rtlCol="0">
            <a:spAutoFit/>
          </a:bodyPr>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864870" y="2057400"/>
            <a:ext cx="4187190" cy="241173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From the plot, we found that the larger the flight amount at a launch site, the greater the success rate at a launch site.</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Users\KISHORE\Desktop\f num graph.JPGf num graph"/>
          <p:cNvPicPr>
            <a:picLocks noChangeAspect="1"/>
          </p:cNvPicPr>
          <p:nvPr/>
        </p:nvPicPr>
        <p:blipFill>
          <a:blip r:embed="rId1"/>
          <a:srcRect/>
          <a:stretch>
            <a:fillRect/>
          </a:stretch>
        </p:blipFill>
        <p:spPr>
          <a:xfrm>
            <a:off x="5526405" y="1087755"/>
            <a:ext cx="6373495" cy="512254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p:nvPr/>
        </p:nvSpPr>
        <p:spPr>
          <a:xfrm>
            <a:off x="323215" y="640715"/>
            <a:ext cx="9291320" cy="857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endParaRPr lang="en-US" sz="3200" kern="1200" dirty="0">
              <a:solidFill>
                <a:srgbClr val="0B49CB"/>
              </a:solidFill>
              <a:latin typeface="Abadi" panose="020B0604020104020204" pitchFamily="34" charset="0"/>
              <a:ea typeface="+mj-ea"/>
              <a:cs typeface="+mj-cs"/>
            </a:endParaRPr>
          </a:p>
        </p:txBody>
      </p:sp>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6" name="Picture 5" descr="C:\Users\KISHORE\Desktop\pload graph.JPGpload graph"/>
          <p:cNvPicPr>
            <a:picLocks noChangeAspect="1"/>
          </p:cNvPicPr>
          <p:nvPr/>
        </p:nvPicPr>
        <p:blipFill>
          <a:blip r:embed="rId1"/>
          <a:srcRect/>
          <a:stretch>
            <a:fillRect/>
          </a:stretch>
        </p:blipFill>
        <p:spPr>
          <a:xfrm>
            <a:off x="5511165" y="1464945"/>
            <a:ext cx="6514465" cy="414464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pic>
        <p:nvPicPr>
          <p:cNvPr id="10" name="Picture 9"/>
          <p:cNvPicPr>
            <a:picLocks noChangeAspect="1"/>
          </p:cNvPicPr>
          <p:nvPr/>
        </p:nvPicPr>
        <p:blipFill>
          <a:blip r:embed="rId2"/>
          <a:stretch>
            <a:fillRect/>
          </a:stretch>
        </p:blipFill>
        <p:spPr>
          <a:xfrm>
            <a:off x="323850" y="2545715"/>
            <a:ext cx="4940935" cy="2329180"/>
          </a:xfrm>
          <a:prstGeom prst="rect">
            <a:avLst/>
          </a:prstGeom>
          <a:effectLst>
            <a:glow rad="139700">
              <a:schemeClr val="accent2">
                <a:satMod val="175000"/>
                <a:alpha val="40000"/>
              </a:schemeClr>
            </a:glow>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1"/>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Executive Summary</a:t>
            </a:r>
            <a:endParaRPr lang="en-US" sz="2200" b="1"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Introduction</a:t>
            </a:r>
            <a:endParaRPr lang="en-US" sz="2200" b="1"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Methodology</a:t>
            </a:r>
            <a:endParaRPr lang="en-US" sz="2200" b="1"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Results</a:t>
            </a:r>
            <a:endParaRPr lang="en-US" sz="2200" b="1"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Conclusion</a:t>
            </a:r>
            <a:endParaRPr lang="en-US" sz="2200" b="1"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Appendix</a:t>
            </a:r>
            <a:endParaRPr lang="en-US" sz="2200" b="1" dirty="0">
              <a:solidFill>
                <a:schemeClr val="accent3">
                  <a:lumMod val="25000"/>
                </a:schemeClr>
              </a:solidFill>
              <a:latin typeface="Calibri" panose="020F0502020204030204" charset="0"/>
              <a:cs typeface="Calibri" panose="020F05020202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255" y="1783080"/>
            <a:ext cx="4008120" cy="1111250"/>
          </a:xfrm>
          <a:prstGeom prst="rect">
            <a:avLst/>
          </a:prstGeom>
        </p:spPr>
        <p:txBody>
          <a:bodyPr vert="horz" lIns="91440" tIns="45720" rIns="91440" bIns="45720" rtlCol="0">
            <a:normAutofit/>
          </a:bodyPr>
          <a:lstStyle/>
          <a:p>
            <a:pPr>
              <a:spcBef>
                <a:spcPts val="1400"/>
              </a:spcBef>
            </a:pPr>
            <a:r>
              <a:rPr lang="en-US" sz="2200" dirty="0">
                <a:latin typeface="Calibri" panose="020F0502020204030204" charset="0"/>
                <a:cs typeface="Calibri" panose="020F0502020204030204" charset="0"/>
              </a:rPr>
              <a:t>From the plot, we can see that ES-L1, GEO, HEO, SSO, VLEO had the most success rate.</a:t>
            </a:r>
            <a:endParaRPr lang="en-US" sz="2200" dirty="0">
              <a:latin typeface="Calibri" panose="020F0502020204030204" charset="0"/>
              <a:cs typeface="Calibri" panose="020F0502020204030204" charset="0"/>
            </a:endParaRPr>
          </a:p>
          <a:p>
            <a:pPr>
              <a:spcBef>
                <a:spcPts val="1400"/>
              </a:spcBef>
            </a:pPr>
            <a:endParaRPr lang="en-US" sz="2000" dirty="0">
              <a:latin typeface="Calibri" panose="020F0502020204030204" charset="0"/>
              <a:cs typeface="Calibri" panose="020F0502020204030204" charset="0"/>
            </a:endParaRPr>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C:\Users\KISHORE\Desktop\eda bar graph.JPGeda bar graph"/>
          <p:cNvPicPr>
            <a:picLocks noChangeAspect="1"/>
          </p:cNvPicPr>
          <p:nvPr/>
        </p:nvPicPr>
        <p:blipFill>
          <a:blip r:embed="rId1"/>
          <a:srcRect/>
          <a:stretch>
            <a:fillRect/>
          </a:stretch>
        </p:blipFill>
        <p:spPr>
          <a:xfrm>
            <a:off x="4651375" y="1357866"/>
            <a:ext cx="7065645" cy="4957608"/>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softEdge rad="12700"/>
          </a:effectLst>
        </p:spPr>
      </p:pic>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626745" y="1670685"/>
            <a:ext cx="3696970" cy="397129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plot below shows the Flight Number vs. Orbit type. We observe that in the LEO orbit, success is related to the number of flights whereas in the GTO orbit, there is no relationship between flight number and the orbit. </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Users\KISHORE\Desktop\fnumorbit graph.JPGfnumorbit graph"/>
          <p:cNvPicPr>
            <a:picLocks noChangeAspect="1"/>
          </p:cNvPicPr>
          <p:nvPr/>
        </p:nvPicPr>
        <p:blipFill>
          <a:blip r:embed="rId1"/>
          <a:srcRect/>
          <a:stretch>
            <a:fillRect/>
          </a:stretch>
        </p:blipFill>
        <p:spPr>
          <a:xfrm>
            <a:off x="4576445" y="1450975"/>
            <a:ext cx="6881495" cy="476377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1"/>
          </p:cNvSpPr>
          <p:nvPr>
            <p:ph type="body" sz="half" idx="4294967295"/>
          </p:nvPr>
        </p:nvSpPr>
        <p:spPr>
          <a:xfrm>
            <a:off x="770255" y="2153285"/>
            <a:ext cx="3978910" cy="344487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can observe that with heavy payloads, the successful landing are more for PO, LEO and ISS orbits.</a:t>
            </a:r>
            <a:endParaRPr lang="en-US" sz="2200" dirty="0">
              <a:solidFill>
                <a:schemeClr val="accent3">
                  <a:lumMod val="25000"/>
                </a:schemeClr>
              </a:solidFill>
              <a:latin typeface="Calibri" panose="020F0502020204030204" charset="0"/>
              <a:cs typeface="Calibri" panose="020F0502020204030204" charset="0"/>
            </a:endParaRPr>
          </a:p>
          <a:p>
            <a:pPr marL="0" indent="0">
              <a:lnSpc>
                <a:spcPct val="100000"/>
              </a:lnSpc>
              <a:spcBef>
                <a:spcPts val="1400"/>
              </a:spcBef>
              <a:buNone/>
            </a:pPr>
            <a:endParaRPr lang="en-US" sz="2200" dirty="0">
              <a:solidFill>
                <a:schemeClr val="accent3">
                  <a:lumMod val="25000"/>
                </a:schemeClr>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Users\KISHORE\Desktop\pload orbit graph.JPGpload orbit graph"/>
          <p:cNvPicPr>
            <a:picLocks noChangeAspect="1"/>
          </p:cNvPicPr>
          <p:nvPr/>
        </p:nvPicPr>
        <p:blipFill>
          <a:blip r:embed="rId1"/>
          <a:srcRect/>
          <a:stretch>
            <a:fillRect/>
          </a:stretch>
        </p:blipFill>
        <p:spPr>
          <a:xfrm>
            <a:off x="4753610" y="1311275"/>
            <a:ext cx="7042150" cy="484695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endParaRPr lang="en-US" sz="3600" kern="1200" dirty="0">
              <a:solidFill>
                <a:srgbClr val="0B49CB"/>
              </a:solidFill>
              <a:latin typeface="Abadi" panose="020B0604020104020204" pitchFamily="34" charset="0"/>
              <a:ea typeface="+mj-ea"/>
              <a:cs typeface="+mj-cs"/>
            </a:endParaRPr>
          </a:p>
        </p:txBody>
      </p:sp>
      <p:sp>
        <p:nvSpPr>
          <p:cNvPr id="3" name="Content Placeholder 2"/>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Calibri" panose="020F0502020204030204" charset="0"/>
                <a:cs typeface="Calibri" panose="020F0502020204030204" charset="0"/>
              </a:rPr>
              <a:t>From the plot, we can observe that success rate since 2013 kept on increasing till 2020</a:t>
            </a:r>
            <a:r>
              <a:rPr lang="en-US" sz="2200" dirty="0">
                <a:latin typeface="Abadi" panose="020B0604020104020204" pitchFamily="34" charset="0"/>
              </a:rPr>
              <a:t>.</a:t>
            </a:r>
            <a:endParaRPr lang="en-US" sz="2200" dirty="0">
              <a:latin typeface="Abadi" panose="020B0604020104020204" pitchFamily="34" charset="0"/>
            </a:endParaRPr>
          </a:p>
          <a:p>
            <a:pPr marL="0" indent="0">
              <a:spcBef>
                <a:spcPts val="1400"/>
              </a:spcBef>
              <a:buNone/>
            </a:pPr>
            <a:endParaRPr lang="en-US" sz="2000" dirty="0"/>
          </a:p>
        </p:txBody>
      </p:sp>
      <p:grpSp>
        <p:nvGrpSpPr>
          <p:cNvPr id="12" name="Group 11"/>
          <p:cNvGrpSpPr>
            <a:grpSpLocks noGrp="1" noRot="1" noChangeAspect="1" noMove="1" noResize="1" noUngrp="1"/>
          </p:cNvGrpSpPr>
          <p:nvPr/>
        </p:nvGrpSpPr>
        <p:grpSpPr>
          <a:xfrm>
            <a:off x="0" y="4601497"/>
            <a:ext cx="1014060" cy="2017580"/>
            <a:chOff x="0" y="4601497"/>
            <a:chExt cx="1014060" cy="2017580"/>
          </a:xfrm>
        </p:grpSpPr>
        <p:sp>
          <p:nvSpPr>
            <p:cNvPr id="13" name="Isosceles Triangle 12"/>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a:grpSpLocks noGrp="1" noRot="1" noChangeAspect="1" noMove="1" noResize="1" noUngrp="1"/>
          </p:cNvGrpSpPr>
          <p:nvPr/>
        </p:nvGrpSpPr>
        <p:grpSpPr>
          <a:xfrm>
            <a:off x="11219290" y="1"/>
            <a:ext cx="972709" cy="1935307"/>
            <a:chOff x="10918968" y="713127"/>
            <a:chExt cx="1273032" cy="2532832"/>
          </a:xfrm>
        </p:grpSpPr>
        <p:sp>
          <p:nvSpPr>
            <p:cNvPr id="17" name="Rectangle 16"/>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pic>
        <p:nvPicPr>
          <p:cNvPr id="15" name="Picture 14" descr="C:\Users\KISHORE\Desktop\eda graph.JPGeda graph"/>
          <p:cNvPicPr>
            <a:picLocks noChangeAspect="1"/>
          </p:cNvPicPr>
          <p:nvPr/>
        </p:nvPicPr>
        <p:blipFill>
          <a:blip r:embed="rId1"/>
          <a:srcRect/>
          <a:stretch>
            <a:fillRect/>
          </a:stretch>
        </p:blipFill>
        <p:spPr>
          <a:xfrm>
            <a:off x="4712822" y="1848104"/>
            <a:ext cx="6303910" cy="3776974"/>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endParaRPr kumimoji="0" lang="en-US" sz="3700" b="0" i="0" u="none" strike="noStrike" kern="1200" cap="none" spc="0" normalizeH="0" baseline="0" noProof="0" dirty="0">
              <a:ln>
                <a:noFill/>
              </a:ln>
              <a:solidFill>
                <a:srgbClr val="0B49CB"/>
              </a:solidFill>
              <a:effectLst/>
              <a:uLnTx/>
              <a:uFillTx/>
              <a:latin typeface="Abadi"/>
              <a:ea typeface="+mn-ea"/>
              <a:cs typeface="+mn-cs"/>
            </a:endParaRPr>
          </a:p>
        </p:txBody>
      </p:sp>
      <p:sp>
        <p:nvSpPr>
          <p:cNvPr id="3" name="Content Placeholder 2"/>
          <p:cNvSpPr>
            <a:spLocks noGrp="1"/>
          </p:cNvSpPr>
          <p:nvPr>
            <p:ph type="body" sz="half" idx="4294967295"/>
          </p:nvPr>
        </p:nvSpPr>
        <p:spPr>
          <a:xfrm>
            <a:off x="643255" y="1783080"/>
            <a:ext cx="4008120" cy="1351280"/>
          </a:xfrm>
          <a:prstGeom prst="rect">
            <a:avLst/>
          </a:prstGeom>
        </p:spPr>
        <p:txBody>
          <a:bodyPr vert="horz" lIns="91440" tIns="45720" rIns="91440" bIns="45720" rtlCol="0">
            <a:normAutofit/>
          </a:bodyPr>
          <a:lstStyle/>
          <a:p>
            <a:pPr>
              <a:spcBef>
                <a:spcPts val="1400"/>
              </a:spcBef>
            </a:pPr>
            <a:r>
              <a:rPr lang="en-US" sz="2200" dirty="0">
                <a:latin typeface="Calibri" panose="020F0502020204030204" charset="0"/>
                <a:cs typeface="Calibri" panose="020F0502020204030204" charset="0"/>
              </a:rPr>
              <a:t>We used the key word </a:t>
            </a:r>
            <a:r>
              <a:rPr lang="en-US" sz="2200" b="1" dirty="0">
                <a:latin typeface="Calibri" panose="020F0502020204030204" charset="0"/>
                <a:cs typeface="Calibri" panose="020F0502020204030204" charset="0"/>
              </a:rPr>
              <a:t>DISTINCT</a:t>
            </a:r>
            <a:r>
              <a:rPr lang="en-US" sz="2200" dirty="0">
                <a:latin typeface="Calibri" panose="020F0502020204030204" charset="0"/>
                <a:cs typeface="Calibri" panose="020F0502020204030204" charset="0"/>
              </a:rPr>
              <a:t> to show only unique launch sites from the SpaceX data.</a:t>
            </a:r>
            <a:endParaRPr lang="en-US" sz="2200" dirty="0">
              <a:latin typeface="Calibri" panose="020F0502020204030204" charset="0"/>
              <a:cs typeface="Calibri" panose="020F0502020204030204" charset="0"/>
            </a:endParaRPr>
          </a:p>
          <a:p>
            <a:pPr>
              <a:spcBef>
                <a:spcPts val="1400"/>
              </a:spcBef>
            </a:pPr>
            <a:endParaRPr lang="en-US" sz="2000" dirty="0">
              <a:latin typeface="Calibri" panose="020F0502020204030204" charset="0"/>
              <a:cs typeface="Calibri" panose="020F0502020204030204" charset="0"/>
            </a:endParaRPr>
          </a:p>
        </p:txBody>
      </p:sp>
      <p:grpSp>
        <p:nvGrpSpPr>
          <p:cNvPr id="25" name="Group 24"/>
          <p:cNvGrpSpPr>
            <a:grpSpLocks noGrp="1" noRot="1" noChangeAspect="1" noMove="1" noResize="1" noUngrp="1"/>
          </p:cNvGrpSpPr>
          <p:nvPr/>
        </p:nvGrpSpPr>
        <p:grpSpPr>
          <a:xfrm>
            <a:off x="0" y="4601497"/>
            <a:ext cx="1014060" cy="2017580"/>
            <a:chOff x="0" y="4601497"/>
            <a:chExt cx="1014060" cy="2017580"/>
          </a:xfrm>
        </p:grpSpPr>
        <p:sp>
          <p:nvSpPr>
            <p:cNvPr id="26" name="Isosceles Triangle 25"/>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Users\KISHORE\Desktop\t1.JPGt1"/>
          <p:cNvPicPr>
            <a:picLocks noChangeAspect="1"/>
          </p:cNvPicPr>
          <p:nvPr/>
        </p:nvPicPr>
        <p:blipFill>
          <a:blip r:embed="rId1"/>
          <a:srcRect/>
          <a:stretch>
            <a:fillRect/>
          </a:stretch>
        </p:blipFill>
        <p:spPr>
          <a:xfrm>
            <a:off x="5295320" y="2014432"/>
            <a:ext cx="6253212" cy="389899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grpSp>
        <p:nvGrpSpPr>
          <p:cNvPr id="29" name="Group 28"/>
          <p:cNvGrpSpPr>
            <a:grpSpLocks noGrp="1" noRot="1" noChangeAspect="1" noMove="1" noResize="1" noUngrp="1"/>
          </p:cNvGrpSpPr>
          <p:nvPr/>
        </p:nvGrpSpPr>
        <p:grpSpPr>
          <a:xfrm>
            <a:off x="11219290" y="1"/>
            <a:ext cx="972709" cy="1935307"/>
            <a:chOff x="10918968" y="713127"/>
            <a:chExt cx="1273032" cy="2532832"/>
          </a:xfrm>
        </p:grpSpPr>
        <p:sp>
          <p:nvSpPr>
            <p:cNvPr id="30" name="Rectangle 29"/>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531620"/>
            <a:ext cx="10222865" cy="7467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used the query above to display 5 records where launch sites begin with `CCA`</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6" name="Picture 5" descr="C:\Users\KISHORE\Desktop\t2.JPGt2"/>
          <p:cNvPicPr>
            <a:picLocks noChangeAspect="1"/>
          </p:cNvPicPr>
          <p:nvPr/>
        </p:nvPicPr>
        <p:blipFill>
          <a:blip r:embed="rId2"/>
          <a:srcRect/>
          <a:stretch>
            <a:fillRect/>
          </a:stretch>
        </p:blipFill>
        <p:spPr>
          <a:xfrm>
            <a:off x="770275" y="2168964"/>
            <a:ext cx="10303637" cy="3856512"/>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329690"/>
            <a:ext cx="9745345" cy="92202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calculated the total payload carried by boosters from NASA as 45596 using the query below</a:t>
            </a:r>
            <a:endParaRPr lang="en-US" sz="2200" dirty="0">
              <a:solidFill>
                <a:schemeClr val="accent3">
                  <a:lumMod val="25000"/>
                </a:schemeClr>
              </a:solidFill>
              <a:latin typeface="Calibri" panose="020F0502020204030204" charset="0"/>
              <a:cs typeface="Calibri" panose="020F050202020403020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6" name="Picture 5" descr="C:\Users\KISHORE\Desktop\t3.JPGt3"/>
          <p:cNvPicPr>
            <a:picLocks noChangeAspect="1"/>
          </p:cNvPicPr>
          <p:nvPr/>
        </p:nvPicPr>
        <p:blipFill>
          <a:blip r:embed="rId1"/>
          <a:srcRect/>
          <a:stretch>
            <a:fillRect/>
          </a:stretch>
        </p:blipFill>
        <p:spPr>
          <a:xfrm>
            <a:off x="1858945" y="2446952"/>
            <a:ext cx="7415269" cy="3844142"/>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Title 1"/>
          <p:cNvSpPr txBox="1"/>
          <p:nvPr/>
        </p:nvSpPr>
        <p:spPr>
          <a:xfrm>
            <a:off x="648970" y="629285"/>
            <a:ext cx="11236960" cy="8896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8970" y="1518920"/>
            <a:ext cx="8747760" cy="492125"/>
          </a:xfrm>
          <a:prstGeom prst="rect">
            <a:avLst/>
          </a:prstGeom>
        </p:spPr>
        <p:txBody>
          <a:bodyPr vert="horz" lIns="91440" tIns="45720" rIns="91440" bIns="45720" rtlCol="0">
            <a:normAutofit fontScale="90000"/>
          </a:bodyPr>
          <a:lstStyle/>
          <a:p>
            <a:pPr>
              <a:spcBef>
                <a:spcPts val="1400"/>
              </a:spcBef>
            </a:pPr>
            <a:r>
              <a:rPr lang="en-US" sz="2000" dirty="0">
                <a:latin typeface="Calibri" panose="020F0502020204030204" charset="0"/>
                <a:cs typeface="Calibri" panose="020F0502020204030204" charset="0"/>
              </a:rPr>
              <a:t>We calculated the average payload mass carried by booster version F9 v1.1 as 2928.4</a:t>
            </a:r>
            <a:endParaRPr lang="en-US" sz="2000" dirty="0">
              <a:latin typeface="Calibri" panose="020F0502020204030204" charset="0"/>
              <a:cs typeface="Calibri" panose="020F0502020204030204" charset="0"/>
            </a:endParaRPr>
          </a:p>
          <a:p>
            <a:pPr>
              <a:spcBef>
                <a:spcPts val="1400"/>
              </a:spcBef>
            </a:pPr>
            <a:endParaRPr lang="en-US" sz="2000" dirty="0">
              <a:latin typeface="Calibri" panose="020F0502020204030204" charset="0"/>
              <a:cs typeface="Calibri" panose="020F0502020204030204" charset="0"/>
            </a:endParaRPr>
          </a:p>
        </p:txBody>
      </p:sp>
      <p:pic>
        <p:nvPicPr>
          <p:cNvPr id="6" name="Picture 5" descr="C:\Users\KISHORE\Desktop\t4.JPGt4"/>
          <p:cNvPicPr>
            <a:picLocks noChangeAspect="1"/>
          </p:cNvPicPr>
          <p:nvPr/>
        </p:nvPicPr>
        <p:blipFill>
          <a:blip r:embed="rId1"/>
          <a:srcRect/>
          <a:stretch>
            <a:fillRect/>
          </a:stretch>
        </p:blipFill>
        <p:spPr>
          <a:xfrm>
            <a:off x="648335" y="2157095"/>
            <a:ext cx="10705465" cy="345440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fld>
            <a:endParaRPr lang="en-US" sz="1200">
              <a:solidFill>
                <a:srgbClr val="303030"/>
              </a:solidFill>
              <a:latin typeface="+mn-l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643255" y="1457325"/>
            <a:ext cx="10542270" cy="532765"/>
          </a:xfrm>
          <a:prstGeom prst="rect">
            <a:avLst/>
          </a:prstGeom>
        </p:spPr>
        <p:txBody>
          <a:bodyPr vert="horz" lIns="91440" tIns="45720" rIns="91440" bIns="45720" rtlCol="0">
            <a:normAutofit/>
          </a:bodyPr>
          <a:lstStyle/>
          <a:p>
            <a:pPr>
              <a:spcBef>
                <a:spcPts val="1400"/>
              </a:spcBef>
            </a:pPr>
            <a:r>
              <a:rPr lang="en-US" sz="1800" dirty="0">
                <a:latin typeface="Calibri" panose="020F0502020204030204" charset="0"/>
                <a:cs typeface="Calibri" panose="020F0502020204030204" charset="0"/>
              </a:rPr>
              <a:t>We observed that the dates of the first successful landing outcome on ground pad was 22</a:t>
            </a:r>
            <a:r>
              <a:rPr lang="en-US" sz="1800" baseline="30000" dirty="0">
                <a:latin typeface="Calibri" panose="020F0502020204030204" charset="0"/>
                <a:cs typeface="Calibri" panose="020F0502020204030204" charset="0"/>
              </a:rPr>
              <a:t>nd</a:t>
            </a:r>
            <a:r>
              <a:rPr lang="en-US" sz="1800" dirty="0">
                <a:latin typeface="Calibri" panose="020F0502020204030204" charset="0"/>
                <a:cs typeface="Calibri" panose="020F0502020204030204" charset="0"/>
              </a:rPr>
              <a:t> December 2015</a:t>
            </a:r>
            <a:endParaRPr lang="en-US" sz="1800" dirty="0">
              <a:latin typeface="Calibri" panose="020F0502020204030204" charset="0"/>
              <a:cs typeface="Calibri" panose="020F0502020204030204" charset="0"/>
            </a:endParaRPr>
          </a:p>
        </p:txBody>
      </p:sp>
      <p:grpSp>
        <p:nvGrpSpPr>
          <p:cNvPr id="13" name="Group 12"/>
          <p:cNvGrpSpPr>
            <a:grpSpLocks noGrp="1" noRot="1" noChangeAspect="1" noMove="1" noResize="1" noUngrp="1"/>
          </p:cNvGrpSpPr>
          <p:nvPr/>
        </p:nvGrpSpPr>
        <p:grpSpPr>
          <a:xfrm>
            <a:off x="0" y="4601497"/>
            <a:ext cx="1014060" cy="2017580"/>
            <a:chOff x="0" y="4601497"/>
            <a:chExt cx="1014060" cy="2017580"/>
          </a:xfrm>
        </p:grpSpPr>
        <p:sp>
          <p:nvSpPr>
            <p:cNvPr id="14" name="Isosceles Triangle 13"/>
            <p:cNvSpPr/>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Users\KISHORE\Desktop\t5.JPGt5"/>
          <p:cNvPicPr>
            <a:picLocks noChangeAspect="1"/>
          </p:cNvPicPr>
          <p:nvPr/>
        </p:nvPicPr>
        <p:blipFill>
          <a:blip r:embed="rId1"/>
          <a:srcRect/>
          <a:stretch>
            <a:fillRect/>
          </a:stretch>
        </p:blipFill>
        <p:spPr>
          <a:xfrm>
            <a:off x="643255" y="2355850"/>
            <a:ext cx="10521950" cy="310070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grpSp>
        <p:nvGrpSpPr>
          <p:cNvPr id="17" name="Group 16"/>
          <p:cNvGrpSpPr>
            <a:grpSpLocks noGrp="1" noRot="1" noChangeAspect="1" noMove="1" noResize="1" noUngrp="1"/>
          </p:cNvGrpSpPr>
          <p:nvPr/>
        </p:nvGrpSpPr>
        <p:grpSpPr>
          <a:xfrm>
            <a:off x="11219290" y="1"/>
            <a:ext cx="972709" cy="1935307"/>
            <a:chOff x="10918968" y="713127"/>
            <a:chExt cx="1273032" cy="2532832"/>
          </a:xfrm>
        </p:grpSpPr>
        <p:sp>
          <p:nvSpPr>
            <p:cNvPr id="18" name="Rectangle 17"/>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255" y="321945"/>
            <a:ext cx="10904855" cy="83312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500" kern="1200" dirty="0">
                <a:solidFill>
                  <a:srgbClr val="0B49CB"/>
                </a:solidFill>
                <a:latin typeface="Abadi" panose="020B0604020104020204" pitchFamily="34" charset="0"/>
                <a:ea typeface="+mj-ea"/>
                <a:cs typeface="+mj-cs"/>
              </a:rPr>
              <a:t>Successful Drone Ship Landing with Payload between 4000 and 6000</a:t>
            </a:r>
            <a:endParaRPr lang="en-US" sz="3500" kern="1200" dirty="0">
              <a:solidFill>
                <a:srgbClr val="0B49CB"/>
              </a:solidFill>
              <a:latin typeface="Abadi" panose="020B0604020104020204" pitchFamily="34" charset="0"/>
              <a:ea typeface="+mj-ea"/>
              <a:cs typeface="+mj-cs"/>
            </a:endParaRPr>
          </a:p>
        </p:txBody>
      </p:sp>
      <p:pic>
        <p:nvPicPr>
          <p:cNvPr id="3" name="Picture 2" descr="C:\Users\KISHORE\Desktop\t6.JPGt6"/>
          <p:cNvPicPr>
            <a:picLocks noChangeAspect="1"/>
          </p:cNvPicPr>
          <p:nvPr/>
        </p:nvPicPr>
        <p:blipFill>
          <a:blip r:embed="rId1"/>
          <a:srcRect/>
          <a:stretch>
            <a:fillRect/>
          </a:stretch>
        </p:blipFill>
        <p:spPr>
          <a:xfrm>
            <a:off x="274955" y="2432050"/>
            <a:ext cx="11258550" cy="356997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5" name="Content Placeholder 4"/>
          <p:cNvSpPr>
            <a:spLocks noGrp="1"/>
          </p:cNvSpPr>
          <p:nvPr>
            <p:ph idx="4294967295"/>
          </p:nvPr>
        </p:nvSpPr>
        <p:spPr>
          <a:xfrm>
            <a:off x="275590" y="1432560"/>
            <a:ext cx="11589385" cy="999490"/>
          </a:xfrm>
          <a:prstGeom prst="rect">
            <a:avLst/>
          </a:prstGeom>
        </p:spPr>
        <p:txBody>
          <a:bodyPr vert="horz" lIns="91440" tIns="45720" rIns="91440" bIns="45720" rtlCol="0">
            <a:normAutofit/>
          </a:bodyPr>
          <a:lstStyle/>
          <a:p>
            <a:pPr>
              <a:spcBef>
                <a:spcPts val="1400"/>
              </a:spcBef>
            </a:pPr>
            <a:r>
              <a:rPr lang="en-US" sz="2000" dirty="0">
                <a:latin typeface="+mn-ea"/>
                <a:cs typeface="+mn-ea"/>
              </a:rPr>
              <a:t>We used the </a:t>
            </a:r>
            <a:r>
              <a:rPr lang="en-IN" altLang="en-US" sz="2000" b="1" dirty="0">
                <a:latin typeface="+mn-ea"/>
                <a:cs typeface="+mn-ea"/>
              </a:rPr>
              <a:t>FROM</a:t>
            </a:r>
            <a:r>
              <a:rPr lang="en-US" sz="2000" dirty="0">
                <a:latin typeface="+mn-ea"/>
                <a:cs typeface="+mn-ea"/>
              </a:rPr>
              <a:t> clause to filter for boosters which have successfully landed on drone ship and applied the </a:t>
            </a:r>
            <a:r>
              <a:rPr lang="en-US" sz="2000" b="1" dirty="0">
                <a:latin typeface="+mn-ea"/>
                <a:cs typeface="+mn-ea"/>
              </a:rPr>
              <a:t>AND</a:t>
            </a:r>
            <a:r>
              <a:rPr lang="en-US" sz="2000" dirty="0">
                <a:latin typeface="+mn-ea"/>
                <a:cs typeface="+mn-ea"/>
              </a:rPr>
              <a:t> condition to determine successful landing with payload mass greater than 4000 but less than 6000</a:t>
            </a:r>
            <a:endParaRPr lang="en-US" sz="2000" dirty="0">
              <a:latin typeface="+mn-ea"/>
              <a:cs typeface="+mn-ea"/>
            </a:endParaRPr>
          </a:p>
          <a:p>
            <a:pPr>
              <a:spcBef>
                <a:spcPts val="1400"/>
              </a:spcBef>
            </a:pPr>
            <a:endParaRPr lang="en-US" sz="2000" dirty="0">
              <a:latin typeface="+mn-ea"/>
              <a:cs typeface="+mn-ea"/>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1"/>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Calibri" panose="020F0502020204030204" charset="0"/>
                <a:cs typeface="Calibri" panose="020F0502020204030204" charset="0"/>
              </a:rPr>
              <a:t>Summary of methodologies</a:t>
            </a:r>
            <a:endParaRPr lang="en-US" sz="2200" b="1" dirty="0">
              <a:solidFill>
                <a:schemeClr val="accent3">
                  <a:lumMod val="25000"/>
                </a:schemeClr>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Data Collection through API</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Data Collection with Web Scraping</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Data Wrangling</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Exploratory Data Analysis with SQL</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Exploratory Data Analysis with Data Visualization</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Interactive Visual Analytics with Folium</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Machine Learning Prediction</a:t>
            </a:r>
            <a:endParaRPr lang="en-US" sz="1800" dirty="0">
              <a:solidFill>
                <a:srgbClr val="C00000"/>
              </a:solidFill>
              <a:latin typeface="Calibri" panose="020F0502020204030204" charset="0"/>
              <a:cs typeface="Calibri" panose="020F0502020204030204" charset="0"/>
            </a:endParaRPr>
          </a:p>
          <a:p>
            <a:pPr>
              <a:lnSpc>
                <a:spcPct val="100000"/>
              </a:lnSpc>
              <a:spcBef>
                <a:spcPts val="1400"/>
              </a:spcBef>
              <a:buFont typeface="Arial" panose="020B0604020202020204" pitchFamily="34" charset="0"/>
              <a:buChar char="•"/>
            </a:pPr>
            <a:r>
              <a:rPr lang="en-US" sz="2200" b="1" dirty="0">
                <a:solidFill>
                  <a:schemeClr val="accent3">
                    <a:lumMod val="25000"/>
                  </a:schemeClr>
                </a:solidFill>
                <a:latin typeface="Calibri" panose="020F0502020204030204" charset="0"/>
                <a:cs typeface="Calibri" panose="020F0502020204030204" charset="0"/>
              </a:rPr>
              <a:t>Summary of all results</a:t>
            </a:r>
            <a:endParaRPr lang="en-US" sz="1800" dirty="0">
              <a:solidFill>
                <a:schemeClr val="accent3">
                  <a:lumMod val="25000"/>
                </a:schemeClr>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Exploratory Data Analysis result</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Interactive analytics in screenshots</a:t>
            </a:r>
            <a:endParaRPr lang="en-US" sz="1800" dirty="0">
              <a:solidFill>
                <a:srgbClr val="C00000"/>
              </a:solidFill>
              <a:latin typeface="Calibri" panose="020F0502020204030204" charset="0"/>
              <a:cs typeface="Calibri" panose="020F0502020204030204" charset="0"/>
            </a:endParaRPr>
          </a:p>
          <a:p>
            <a:pPr lvl="1">
              <a:lnSpc>
                <a:spcPct val="100000"/>
              </a:lnSpc>
              <a:spcBef>
                <a:spcPts val="1400"/>
              </a:spcBef>
              <a:buFontTx/>
              <a:buChar char="-"/>
            </a:pPr>
            <a:r>
              <a:rPr lang="en-US" sz="1800" dirty="0">
                <a:solidFill>
                  <a:srgbClr val="C00000"/>
                </a:solidFill>
                <a:latin typeface="Calibri" panose="020F0502020204030204" charset="0"/>
                <a:cs typeface="Calibri" panose="020F0502020204030204" charset="0"/>
              </a:rPr>
              <a:t>Predictive Analytics result</a:t>
            </a:r>
            <a:endParaRPr lang="en-US" sz="1800" dirty="0">
              <a:solidFill>
                <a:srgbClr val="C00000"/>
              </a:solidFill>
              <a:latin typeface="Calibri" panose="020F0502020204030204" charset="0"/>
              <a:cs typeface="Calibri" panose="020F0502020204030204" charset="0"/>
            </a:endParaRPr>
          </a:p>
          <a:p>
            <a:pPr>
              <a:lnSpc>
                <a:spcPct val="100000"/>
              </a:lnSpc>
              <a:spcBef>
                <a:spcPts val="1400"/>
              </a:spcBef>
            </a:pPr>
            <a:endParaRPr lang="en-US" sz="1800" dirty="0">
              <a:solidFill>
                <a:srgbClr val="C00000"/>
              </a:solidFill>
              <a:latin typeface="Calibri" panose="020F0502020204030204" charset="0"/>
              <a:cs typeface="Calibri" panose="020F050202020403020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22225" y="321945"/>
            <a:ext cx="12160885" cy="1151255"/>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972820" y="1473200"/>
            <a:ext cx="10574655" cy="575945"/>
          </a:xfrm>
          <a:prstGeom prst="rect">
            <a:avLst/>
          </a:prstGeom>
        </p:spPr>
        <p:txBody>
          <a:bodyPr vert="horz" lIns="91440" tIns="45720" rIns="91440" bIns="45720" rtlCol="0">
            <a:normAutofit/>
          </a:bodyPr>
          <a:lstStyle/>
          <a:p>
            <a:pPr>
              <a:spcBef>
                <a:spcPts val="1400"/>
              </a:spcBef>
            </a:pPr>
            <a:r>
              <a:rPr lang="en-US" sz="2000" dirty="0">
                <a:latin typeface="Calibri" panose="020F0502020204030204" charset="0"/>
                <a:cs typeface="Calibri" panose="020F0502020204030204" charset="0"/>
              </a:rPr>
              <a:t>We used wildcard like ‘%’ to filter for </a:t>
            </a:r>
            <a:r>
              <a:rPr lang="en-IN" altLang="en-US" sz="2000" b="1" dirty="0">
                <a:latin typeface="Calibri" panose="020F0502020204030204" charset="0"/>
                <a:cs typeface="Calibri" panose="020F0502020204030204" charset="0"/>
              </a:rPr>
              <a:t>FROM</a:t>
            </a:r>
            <a:r>
              <a:rPr lang="en-US" sz="2000" dirty="0">
                <a:latin typeface="Calibri" panose="020F0502020204030204" charset="0"/>
                <a:cs typeface="Calibri" panose="020F0502020204030204" charset="0"/>
              </a:rPr>
              <a:t> </a:t>
            </a:r>
            <a:r>
              <a:rPr lang="en-US" sz="2000" dirty="0" err="1">
                <a:latin typeface="Calibri" panose="020F0502020204030204" charset="0"/>
                <a:cs typeface="Calibri" panose="020F0502020204030204" charset="0"/>
              </a:rPr>
              <a:t>MissionOutcome</a:t>
            </a:r>
            <a:r>
              <a:rPr lang="en-US" sz="2000" dirty="0">
                <a:latin typeface="Calibri" panose="020F0502020204030204" charset="0"/>
                <a:cs typeface="Calibri" panose="020F0502020204030204" charset="0"/>
              </a:rPr>
              <a:t> was a success or a failure. </a:t>
            </a:r>
            <a:endParaRPr lang="en-US" sz="2000" dirty="0">
              <a:latin typeface="Calibri" panose="020F0502020204030204" charset="0"/>
              <a:cs typeface="Calibri" panose="020F0502020204030204" charset="0"/>
            </a:endParaRPr>
          </a:p>
          <a:p>
            <a:pPr>
              <a:spcBef>
                <a:spcPts val="1400"/>
              </a:spcBef>
            </a:pPr>
            <a:endParaRPr lang="en-US" sz="2000" dirty="0">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descr="C:\Users\KISHORE\Desktop\t7.JPGt7"/>
          <p:cNvPicPr>
            <a:picLocks noChangeAspect="1"/>
          </p:cNvPicPr>
          <p:nvPr/>
        </p:nvPicPr>
        <p:blipFill>
          <a:blip r:embed="rId1"/>
          <a:srcRect/>
          <a:stretch>
            <a:fillRect/>
          </a:stretch>
        </p:blipFill>
        <p:spPr>
          <a:xfrm>
            <a:off x="972820" y="2049145"/>
            <a:ext cx="10160635" cy="388620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p:cNvSpPr>
            <a:spLocks noGrp="1" noRot="1" noChangeAspect="1" noMove="1" noResize="1" noEditPoints="1" noAdjustHandles="1" noChangeArrowheads="1" noChangeShapeType="1" noTextEdit="1"/>
          </p:cNvSpPr>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p:cNvSpPr txBox="1"/>
          <p:nvPr/>
        </p:nvSpPr>
        <p:spPr>
          <a:xfrm>
            <a:off x="287020" y="307975"/>
            <a:ext cx="11553825" cy="981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endParaRPr lang="en-US" sz="37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511810" y="2009775"/>
            <a:ext cx="4095750" cy="1598295"/>
          </a:xfrm>
          <a:prstGeom prst="rect">
            <a:avLst/>
          </a:prstGeom>
        </p:spPr>
        <p:txBody>
          <a:bodyPr vert="horz" lIns="91440" tIns="45720" rIns="91440" bIns="45720" rtlCol="0">
            <a:noAutofit/>
          </a:bodyPr>
          <a:lstStyle/>
          <a:p>
            <a:pPr>
              <a:spcBef>
                <a:spcPts val="1400"/>
              </a:spcBef>
            </a:pPr>
            <a:r>
              <a:rPr lang="en-US" sz="2000" dirty="0">
                <a:latin typeface="Calibri" panose="020F0502020204030204" charset="0"/>
                <a:cs typeface="Calibri" panose="020F0502020204030204" charset="0"/>
              </a:rPr>
              <a:t>We determined the booster that have carried the maximum payload using a subquery in the </a:t>
            </a:r>
            <a:r>
              <a:rPr lang="en-US" sz="2000" b="1" dirty="0">
                <a:latin typeface="Calibri" panose="020F0502020204030204" charset="0"/>
                <a:cs typeface="Calibri" panose="020F0502020204030204" charset="0"/>
              </a:rPr>
              <a:t>WHERE</a:t>
            </a:r>
            <a:r>
              <a:rPr lang="en-US" sz="2000" dirty="0">
                <a:latin typeface="Calibri" panose="020F0502020204030204" charset="0"/>
                <a:cs typeface="Calibri" panose="020F0502020204030204" charset="0"/>
              </a:rPr>
              <a:t> clause and the </a:t>
            </a:r>
            <a:r>
              <a:rPr lang="en-US" sz="2000" b="1" dirty="0">
                <a:latin typeface="Calibri" panose="020F0502020204030204" charset="0"/>
                <a:cs typeface="Calibri" panose="020F0502020204030204" charset="0"/>
              </a:rPr>
              <a:t>MAX() </a:t>
            </a:r>
            <a:r>
              <a:rPr lang="en-US" sz="2000" dirty="0">
                <a:latin typeface="Calibri" panose="020F0502020204030204" charset="0"/>
                <a:cs typeface="Calibri" panose="020F0502020204030204" charset="0"/>
              </a:rPr>
              <a:t>function.</a:t>
            </a:r>
            <a:endParaRPr lang="en-US" sz="2000" dirty="0">
              <a:latin typeface="Calibri" panose="020F0502020204030204" charset="0"/>
              <a:cs typeface="Calibri" panose="020F0502020204030204" charset="0"/>
            </a:endParaRPr>
          </a:p>
        </p:txBody>
      </p:sp>
      <p:pic>
        <p:nvPicPr>
          <p:cNvPr id="6" name="Picture 5" descr="C:\Users\KISHORE\Desktop\t8.JPGt8"/>
          <p:cNvPicPr>
            <a:picLocks noChangeAspect="1"/>
          </p:cNvPicPr>
          <p:nvPr/>
        </p:nvPicPr>
        <p:blipFill>
          <a:blip r:embed="rId1"/>
          <a:srcRect/>
          <a:stretch>
            <a:fillRect/>
          </a:stretch>
        </p:blipFill>
        <p:spPr>
          <a:xfrm>
            <a:off x="5842000" y="1638935"/>
            <a:ext cx="5567045" cy="451866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fld>
            <a:endParaRPr lang="en-US" sz="1000">
              <a:solidFill>
                <a:schemeClr val="tx1">
                  <a:lumMod val="50000"/>
                  <a:lumOff val="50000"/>
                </a:schemeClr>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1"/>
          </p:cNvSpPr>
          <p:nvPr>
            <p:ph idx="4294967295"/>
          </p:nvPr>
        </p:nvSpPr>
        <p:spPr>
          <a:xfrm>
            <a:off x="770255" y="1301750"/>
            <a:ext cx="9745345" cy="122364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used a combinations of the </a:t>
            </a:r>
            <a:r>
              <a:rPr lang="en-US" sz="2200" b="1" dirty="0">
                <a:solidFill>
                  <a:schemeClr val="accent3">
                    <a:lumMod val="25000"/>
                  </a:schemeClr>
                </a:solidFill>
                <a:latin typeface="Calibri" panose="020F0502020204030204" charset="0"/>
                <a:cs typeface="Calibri" panose="020F0502020204030204" charset="0"/>
              </a:rPr>
              <a:t>WHERE</a:t>
            </a:r>
            <a:r>
              <a:rPr lang="en-US" sz="2200" dirty="0">
                <a:solidFill>
                  <a:schemeClr val="accent3">
                    <a:lumMod val="25000"/>
                  </a:schemeClr>
                </a:solidFill>
                <a:latin typeface="Calibri" panose="020F0502020204030204" charset="0"/>
                <a:cs typeface="Calibri" panose="020F0502020204030204" charset="0"/>
              </a:rPr>
              <a:t> clause, </a:t>
            </a:r>
            <a:r>
              <a:rPr lang="en-US" sz="2200" b="1" dirty="0">
                <a:solidFill>
                  <a:schemeClr val="accent3">
                    <a:lumMod val="25000"/>
                  </a:schemeClr>
                </a:solidFill>
                <a:latin typeface="Calibri" panose="020F0502020204030204" charset="0"/>
                <a:cs typeface="Calibri" panose="020F0502020204030204" charset="0"/>
              </a:rPr>
              <a:t>LIKE</a:t>
            </a:r>
            <a:r>
              <a:rPr lang="en-US" sz="2200" dirty="0">
                <a:solidFill>
                  <a:schemeClr val="accent3">
                    <a:lumMod val="25000"/>
                  </a:schemeClr>
                </a:solidFill>
                <a:latin typeface="Calibri" panose="020F0502020204030204" charset="0"/>
                <a:cs typeface="Calibri" panose="020F0502020204030204" charset="0"/>
              </a:rPr>
              <a:t>, </a:t>
            </a:r>
            <a:r>
              <a:rPr lang="en-US" sz="2200" b="1" dirty="0">
                <a:solidFill>
                  <a:schemeClr val="accent3">
                    <a:lumMod val="25000"/>
                  </a:schemeClr>
                </a:solidFill>
                <a:latin typeface="Calibri" panose="020F0502020204030204" charset="0"/>
                <a:cs typeface="Calibri" panose="020F0502020204030204" charset="0"/>
              </a:rPr>
              <a:t>AND</a:t>
            </a:r>
            <a:r>
              <a:rPr lang="en-US" sz="2200" dirty="0">
                <a:solidFill>
                  <a:schemeClr val="accent3">
                    <a:lumMod val="25000"/>
                  </a:schemeClr>
                </a:solidFill>
                <a:latin typeface="Calibri" panose="020F0502020204030204" charset="0"/>
                <a:cs typeface="Calibri" panose="020F0502020204030204" charset="0"/>
              </a:rPr>
              <a:t>, and </a:t>
            </a:r>
            <a:r>
              <a:rPr lang="en-US" sz="2200" b="1" dirty="0">
                <a:solidFill>
                  <a:schemeClr val="accent3">
                    <a:lumMod val="25000"/>
                  </a:schemeClr>
                </a:solidFill>
                <a:latin typeface="Calibri" panose="020F0502020204030204" charset="0"/>
                <a:cs typeface="Calibri" panose="020F0502020204030204" charset="0"/>
              </a:rPr>
              <a:t>BETWEEN</a:t>
            </a:r>
            <a:r>
              <a:rPr lang="en-US" sz="2200" dirty="0">
                <a:solidFill>
                  <a:schemeClr val="accent3">
                    <a:lumMod val="25000"/>
                  </a:schemeClr>
                </a:solidFill>
                <a:latin typeface="Calibri" panose="020F0502020204030204" charset="0"/>
                <a:cs typeface="Calibri" panose="020F0502020204030204" charset="0"/>
              </a:rPr>
              <a:t> conditions to filter for failed landing outcomes in drone ship, their booster versions, and launch site names for year 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6" name="Picture 5" descr="C:\Users\KISHORE\Desktop\t9.JPGt9"/>
          <p:cNvPicPr>
            <a:picLocks noChangeAspect="1"/>
          </p:cNvPicPr>
          <p:nvPr/>
        </p:nvPicPr>
        <p:blipFill>
          <a:blip r:embed="rId1"/>
          <a:srcRect/>
          <a:stretch>
            <a:fillRect/>
          </a:stretch>
        </p:blipFill>
        <p:spPr>
          <a:xfrm>
            <a:off x="1179195" y="2626360"/>
            <a:ext cx="9275445" cy="304800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a:grpSpLocks noGrp="1" noRot="1" noChangeAspect="1" noMove="1" noResize="1" noUngrp="1"/>
          </p:cNvGrpSpPr>
          <p:nvPr/>
        </p:nvGrpSpPr>
        <p:grpSpPr>
          <a:xfrm flipH="1">
            <a:off x="0" y="1"/>
            <a:ext cx="972709" cy="1935307"/>
            <a:chOff x="10918968" y="713127"/>
            <a:chExt cx="1273032" cy="2532832"/>
          </a:xfrm>
        </p:grpSpPr>
        <p:sp>
          <p:nvSpPr>
            <p:cNvPr id="16" name="Rectangle 15"/>
            <p:cNvSpPr/>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p:cNvSpPr txBox="1"/>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endParaRPr lang="en-US" sz="3600" kern="1200" dirty="0">
              <a:solidFill>
                <a:srgbClr val="0B49CB"/>
              </a:solidFill>
              <a:latin typeface="Abadi" panose="020B0604020104020204" pitchFamily="34" charset="0"/>
              <a:ea typeface="+mj-ea"/>
              <a:cs typeface="+mj-cs"/>
            </a:endParaRPr>
          </a:p>
        </p:txBody>
      </p:sp>
      <p:sp>
        <p:nvSpPr>
          <p:cNvPr id="5" name="Content Placeholder 4"/>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Calibri" panose="020F0502020204030204" charset="0"/>
                <a:cs typeface="Calibri" panose="020F0502020204030204" charset="0"/>
              </a:rPr>
              <a:t>We selected Landing outcomes and the </a:t>
            </a:r>
            <a:r>
              <a:rPr lang="en-US" sz="2000" b="1" dirty="0">
                <a:latin typeface="Calibri" panose="020F0502020204030204" charset="0"/>
                <a:cs typeface="Calibri" panose="020F0502020204030204" charset="0"/>
              </a:rPr>
              <a:t>COUNT</a:t>
            </a:r>
            <a:r>
              <a:rPr lang="en-US" sz="2000" dirty="0">
                <a:latin typeface="Calibri" panose="020F0502020204030204" charset="0"/>
                <a:cs typeface="Calibri" panose="020F0502020204030204" charset="0"/>
              </a:rPr>
              <a:t> of landing outcomes from the data and used the </a:t>
            </a:r>
            <a:r>
              <a:rPr lang="en-US" sz="2000" b="1" dirty="0">
                <a:latin typeface="Calibri" panose="020F0502020204030204" charset="0"/>
                <a:cs typeface="Calibri" panose="020F0502020204030204" charset="0"/>
              </a:rPr>
              <a:t>WHERE</a:t>
            </a:r>
            <a:r>
              <a:rPr lang="en-US" sz="2000" dirty="0">
                <a:latin typeface="Calibri" panose="020F0502020204030204" charset="0"/>
                <a:cs typeface="Calibri" panose="020F0502020204030204" charset="0"/>
              </a:rPr>
              <a:t> clause to filter for landing outcomes </a:t>
            </a:r>
            <a:r>
              <a:rPr lang="en-US" sz="2000" b="1" dirty="0">
                <a:latin typeface="Calibri" panose="020F0502020204030204" charset="0"/>
                <a:cs typeface="Calibri" panose="020F0502020204030204" charset="0"/>
              </a:rPr>
              <a:t>BETWEEN</a:t>
            </a:r>
            <a:r>
              <a:rPr lang="en-US" sz="2000" dirty="0">
                <a:latin typeface="Calibri" panose="020F0502020204030204" charset="0"/>
                <a:cs typeface="Calibri" panose="020F0502020204030204" charset="0"/>
              </a:rPr>
              <a:t> 2010-06-04 to 2010-03-20.</a:t>
            </a:r>
            <a:endParaRPr lang="en-US" sz="2000" dirty="0">
              <a:latin typeface="Calibri" panose="020F0502020204030204" charset="0"/>
              <a:cs typeface="Calibri" panose="020F0502020204030204" charset="0"/>
            </a:endParaRPr>
          </a:p>
          <a:p>
            <a:pPr>
              <a:spcBef>
                <a:spcPts val="1400"/>
              </a:spcBef>
            </a:pPr>
            <a:r>
              <a:rPr lang="en-US" sz="2000" dirty="0">
                <a:latin typeface="Calibri" panose="020F0502020204030204" charset="0"/>
                <a:cs typeface="Calibri" panose="020F0502020204030204" charset="0"/>
              </a:rPr>
              <a:t>We applied the </a:t>
            </a:r>
            <a:r>
              <a:rPr lang="en-US" sz="2000" b="1" dirty="0">
                <a:latin typeface="Calibri" panose="020F0502020204030204" charset="0"/>
                <a:cs typeface="Calibri" panose="020F0502020204030204" charset="0"/>
              </a:rPr>
              <a:t>GROUP BY </a:t>
            </a:r>
            <a:r>
              <a:rPr lang="en-US" sz="2000" dirty="0">
                <a:latin typeface="Calibri" panose="020F0502020204030204" charset="0"/>
                <a:cs typeface="Calibri" panose="020F0502020204030204" charset="0"/>
              </a:rPr>
              <a:t>clause to group the landing outcomes and the </a:t>
            </a:r>
            <a:r>
              <a:rPr lang="en-US" sz="2000" b="1" dirty="0">
                <a:latin typeface="Calibri" panose="020F0502020204030204" charset="0"/>
                <a:cs typeface="Calibri" panose="020F0502020204030204" charset="0"/>
              </a:rPr>
              <a:t>ORDER BY </a:t>
            </a:r>
            <a:r>
              <a:rPr lang="en-US" sz="2000" dirty="0">
                <a:latin typeface="Calibri" panose="020F0502020204030204" charset="0"/>
                <a:cs typeface="Calibri" panose="020F0502020204030204" charset="0"/>
              </a:rPr>
              <a:t>clause to order the grouped landing outcome in descending order.</a:t>
            </a:r>
            <a:endParaRPr lang="en-US" sz="2000" dirty="0">
              <a:latin typeface="Calibri" panose="020F0502020204030204" charset="0"/>
              <a:cs typeface="Calibri" panose="020F0502020204030204" charset="0"/>
            </a:endParaRPr>
          </a:p>
          <a:p>
            <a:pPr>
              <a:spcBef>
                <a:spcPts val="1400"/>
              </a:spcBef>
            </a:pPr>
            <a:endParaRPr lang="en-US" sz="2000" dirty="0">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grpSp>
        <p:nvGrpSpPr>
          <p:cNvPr id="19" name="Group 18"/>
          <p:cNvGrpSpPr>
            <a:grpSpLocks noGrp="1" noRot="1" noChangeAspect="1" noMove="1" noResize="1" noUngrp="1"/>
          </p:cNvGrpSpPr>
          <p:nvPr/>
        </p:nvGrpSpPr>
        <p:grpSpPr>
          <a:xfrm>
            <a:off x="11177940" y="4601497"/>
            <a:ext cx="1014060" cy="2017580"/>
            <a:chOff x="11177940" y="4601497"/>
            <a:chExt cx="1014060" cy="2017580"/>
          </a:xfrm>
        </p:grpSpPr>
        <p:sp>
          <p:nvSpPr>
            <p:cNvPr id="20" name="Isosceles Triangle 19"/>
            <p:cNvSpPr/>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C:\Users\KISHORE\Desktop\t10.JPGt10"/>
          <p:cNvPicPr>
            <a:picLocks noChangeAspect="1"/>
          </p:cNvPicPr>
          <p:nvPr/>
        </p:nvPicPr>
        <p:blipFill>
          <a:blip r:embed="rId1"/>
          <a:srcRect/>
          <a:stretch>
            <a:fillRect/>
          </a:stretch>
        </p:blipFill>
        <p:spPr>
          <a:xfrm>
            <a:off x="275590" y="1670050"/>
            <a:ext cx="7075170" cy="451040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6" name="Content Placeholder 5"/>
          <p:cNvPicPr>
            <a:picLocks noGrp="1" noChangeAspect="1"/>
          </p:cNvPicPr>
          <p:nvPr>
            <p:ph idx="4294967295"/>
          </p:nvPr>
        </p:nvPicPr>
        <p:blipFill>
          <a:blip r:embed="rId1"/>
          <a:stretch>
            <a:fillRect/>
          </a:stretch>
        </p:blipFill>
        <p:spPr>
          <a:xfrm>
            <a:off x="770011" y="1308538"/>
            <a:ext cx="10515600" cy="471703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solidFill>
                <a:srgbClr val="0B49CB"/>
              </a:solidFill>
              <a:latin typeface="Abad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770011" y="1253472"/>
            <a:ext cx="10687962" cy="4772101"/>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endParaRPr lang="en-US" dirty="0">
              <a:solidFill>
                <a:srgbClr val="0B49CB"/>
              </a:solidFill>
              <a:latin typeface="Abad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fld>
            <a:endParaRPr lang="en-US"/>
          </a:p>
        </p:txBody>
      </p:sp>
      <p:pic>
        <p:nvPicPr>
          <p:cNvPr id="4" name="Content Placeholder 3"/>
          <p:cNvPicPr>
            <a:picLocks noGrp="1" noChangeAspect="1"/>
          </p:cNvPicPr>
          <p:nvPr>
            <p:ph idx="4294967295"/>
          </p:nvPr>
        </p:nvPicPr>
        <p:blipFill>
          <a:blip r:embed="rId1"/>
          <a:stretch>
            <a:fillRect/>
          </a:stretch>
        </p:blipFill>
        <p:spPr>
          <a:xfrm>
            <a:off x="1247775" y="1362075"/>
            <a:ext cx="9615170" cy="4825365"/>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endParaRPr lang="en-US" dirty="0">
              <a:solidFill>
                <a:srgbClr val="0B49CB"/>
              </a:solidFill>
              <a:latin typeface="Abad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1127125" y="1454150"/>
            <a:ext cx="9937750" cy="443738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3" name="Slide Number Placeholder 2"/>
          <p:cNvSpPr>
            <a:spLocks noGrp="1"/>
          </p:cNvSpPr>
          <p:nvPr>
            <p:ph type="sldNum" sz="quarter" idx="12"/>
          </p:nvPr>
        </p:nvSpPr>
        <p:spPr>
          <a:xfrm>
            <a:off x="8714772" y="6226392"/>
            <a:ext cx="2743200" cy="401638"/>
          </a:xfrm>
        </p:spPr>
        <p:txBody>
          <a:bodyPr/>
          <a:lstStyle/>
          <a:p>
            <a:fld id="{5075537C-CA84-1446-933C-8E9D027F9201}" type="slidenum">
              <a:rPr lang="en-US" smtClean="0"/>
            </a:fld>
            <a:endParaRPr lang="en-US"/>
          </a:p>
        </p:txBody>
      </p:sp>
      <p:sp>
        <p:nvSpPr>
          <p:cNvPr id="8" name="Title 1"/>
          <p:cNvSpPr txBox="1"/>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solidFill>
                <a:srgbClr val="0B49CB"/>
              </a:solidFill>
              <a:latin typeface="Abad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1"/>
          <p:nvPr/>
        </p:nvSpPr>
        <p:spPr>
          <a:xfrm>
            <a:off x="405765" y="1069340"/>
            <a:ext cx="11052175" cy="4956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Calibri" panose="020F0502020204030204" charset="0"/>
                <a:cs typeface="Calibri" panose="020F0502020204030204" charset="0"/>
              </a:rPr>
              <a:t>Project background and context</a:t>
            </a:r>
            <a:endParaRPr lang="en-US" sz="2200" dirty="0">
              <a:solidFill>
                <a:schemeClr val="accent3">
                  <a:lumMod val="25000"/>
                </a:schemeClr>
              </a:solidFill>
              <a:latin typeface="Calibri" panose="020F0502020204030204" charset="0"/>
              <a:cs typeface="Calibri" panose="020F0502020204030204" charset="0"/>
            </a:endParaRPr>
          </a:p>
          <a:p>
            <a:pPr marL="457200" lvl="1" indent="0" algn="just">
              <a:spcBef>
                <a:spcPts val="1400"/>
              </a:spcBef>
              <a:buNone/>
            </a:pPr>
            <a:r>
              <a:rPr lang="en-US" sz="1800" dirty="0">
                <a:solidFill>
                  <a:schemeClr val="accent3">
                    <a:lumMod val="25000"/>
                  </a:schemeClr>
                </a:solidFill>
                <a:latin typeface="Calibri" panose="020F0502020204030204" charset="0"/>
                <a:cs typeface="Calibri" panose="020F050202020403020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00" dirty="0">
              <a:solidFill>
                <a:schemeClr val="accent3">
                  <a:lumMod val="25000"/>
                </a:schemeClr>
              </a:solidFill>
              <a:latin typeface="Calibri" panose="020F0502020204030204" charset="0"/>
              <a:cs typeface="Calibri" panose="020F0502020204030204" charset="0"/>
            </a:endParaRPr>
          </a:p>
          <a:p>
            <a:pPr marL="457200" lvl="1" indent="0" algn="just">
              <a:spcBef>
                <a:spcPts val="1400"/>
              </a:spcBef>
              <a:buNone/>
            </a:pPr>
            <a:endParaRPr lang="en-US" sz="1800" dirty="0">
              <a:solidFill>
                <a:schemeClr val="accent3">
                  <a:lumMod val="25000"/>
                </a:schemeClr>
              </a:solidFill>
              <a:latin typeface="Calibri" panose="020F0502020204030204" charset="0"/>
              <a:cs typeface="Calibri" panose="020F0502020204030204" charset="0"/>
            </a:endParaRPr>
          </a:p>
          <a:p>
            <a:pPr>
              <a:spcBef>
                <a:spcPts val="1400"/>
              </a:spcBef>
            </a:pPr>
            <a:r>
              <a:rPr lang="en-US" sz="2200" b="1" dirty="0">
                <a:solidFill>
                  <a:schemeClr val="accent3">
                    <a:lumMod val="25000"/>
                  </a:schemeClr>
                </a:solidFill>
                <a:latin typeface="Calibri" panose="020F0502020204030204" charset="0"/>
                <a:cs typeface="Calibri" panose="020F0502020204030204" charset="0"/>
              </a:rPr>
              <a:t>Problems you want to find answers</a:t>
            </a:r>
            <a:endParaRPr lang="en-US" sz="2200" b="1" dirty="0">
              <a:solidFill>
                <a:schemeClr val="accent3">
                  <a:lumMod val="25000"/>
                </a:schemeClr>
              </a:solidFill>
              <a:latin typeface="Calibri" panose="020F0502020204030204" charset="0"/>
              <a:cs typeface="Calibri" panose="020F0502020204030204" charset="0"/>
            </a:endParaRPr>
          </a:p>
          <a:p>
            <a:pPr lvl="1">
              <a:spcBef>
                <a:spcPts val="1400"/>
              </a:spcBef>
              <a:buFontTx/>
              <a:buChar char="-"/>
            </a:pPr>
            <a:r>
              <a:rPr lang="en-US" sz="1800" dirty="0">
                <a:solidFill>
                  <a:srgbClr val="C00000"/>
                </a:solidFill>
                <a:latin typeface="Calibri" panose="020F0502020204030204" charset="0"/>
                <a:cs typeface="Calibri" panose="020F0502020204030204" charset="0"/>
              </a:rPr>
              <a:t>What factors determine if the rocket will land successfully?</a:t>
            </a:r>
            <a:endParaRPr lang="en-US" sz="1800" dirty="0">
              <a:solidFill>
                <a:srgbClr val="C00000"/>
              </a:solidFill>
              <a:latin typeface="Calibri" panose="020F0502020204030204" charset="0"/>
              <a:cs typeface="Calibri" panose="020F0502020204030204" charset="0"/>
            </a:endParaRPr>
          </a:p>
          <a:p>
            <a:pPr lvl="1">
              <a:spcBef>
                <a:spcPts val="1400"/>
              </a:spcBef>
              <a:buFontTx/>
              <a:buChar char="-"/>
            </a:pPr>
            <a:r>
              <a:rPr lang="en-US" sz="1800" dirty="0">
                <a:solidFill>
                  <a:srgbClr val="C00000"/>
                </a:solidFill>
                <a:latin typeface="Calibri" panose="020F0502020204030204" charset="0"/>
                <a:cs typeface="Calibri" panose="020F0502020204030204" charset="0"/>
              </a:rPr>
              <a:t>The interaction amongst various features that determine the success rate of a successful landing.</a:t>
            </a:r>
            <a:endParaRPr lang="en-US" sz="1800" dirty="0">
              <a:solidFill>
                <a:srgbClr val="C00000"/>
              </a:solidFill>
              <a:latin typeface="Calibri" panose="020F0502020204030204" charset="0"/>
              <a:cs typeface="Calibri" panose="020F0502020204030204" charset="0"/>
            </a:endParaRPr>
          </a:p>
          <a:p>
            <a:pPr lvl="1">
              <a:spcBef>
                <a:spcPts val="1400"/>
              </a:spcBef>
              <a:buFontTx/>
              <a:buChar char="-"/>
            </a:pPr>
            <a:r>
              <a:rPr lang="en-US" sz="1800" dirty="0">
                <a:solidFill>
                  <a:srgbClr val="C00000"/>
                </a:solidFill>
                <a:latin typeface="Calibri" panose="020F0502020204030204" charset="0"/>
                <a:cs typeface="Calibri" panose="020F0502020204030204" charset="0"/>
              </a:rPr>
              <a:t>What operating conditions needs to be in place to ensure a successful landing program.</a:t>
            </a:r>
            <a:endParaRPr lang="en-US" sz="1800" dirty="0">
              <a:solidFill>
                <a:srgbClr val="C00000"/>
              </a:solidFill>
              <a:latin typeface="Calibri" panose="020F0502020204030204" charset="0"/>
              <a:cs typeface="Calibri" panose="020F050202020403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1"/>
          <a:stretch>
            <a:fillRect/>
          </a:stretch>
        </p:blipFill>
        <p:spPr>
          <a:xfrm>
            <a:off x="2123100" y="1433758"/>
            <a:ext cx="7790783" cy="4440746"/>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
        <p:nvSpPr>
          <p:cNvPr id="26" name="Title 1"/>
          <p:cNvSpPr txBox="1"/>
          <p:nvPr/>
        </p:nvSpPr>
        <p:spPr>
          <a:xfrm>
            <a:off x="323215" y="424815"/>
            <a:ext cx="11702415" cy="81788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rPr>
              <a:t>Pie chart showing the Launch site with the highest launch success ratio</a:t>
            </a:r>
            <a:endParaRPr lang="en-US" sz="3200" dirty="0">
              <a:solidFill>
                <a:srgbClr val="0B49CB"/>
              </a:solidFill>
              <a:latin typeface="Abad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12" name="Title 1"/>
          <p:cNvSpPr txBox="1"/>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endParaRPr lang="en-US" sz="2500" kern="1200" dirty="0">
              <a:solidFill>
                <a:srgbClr val="0B49CB"/>
              </a:solidFill>
              <a:latin typeface="Abadi" panose="020B0604020104020204" pitchFamily="34" charset="0"/>
              <a:ea typeface="+mj-ea"/>
              <a:cs typeface="+mj-cs"/>
            </a:endParaRPr>
          </a:p>
        </p:txBody>
      </p:sp>
      <p:sp>
        <p:nvSpPr>
          <p:cNvPr id="17" name="Rectangle 16"/>
          <p:cNvSpPr>
            <a:spLocks noGrp="1" noRot="1" noChangeAspect="1" noMove="1" noResize="1" noEditPoints="1" noAdjustHandles="1" noChangeArrowheads="1" noChangeShapeType="1" noTextEdit="1"/>
          </p:cNvSpPr>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p:cNvPicPr>
            <a:picLocks noGrp="1" noChangeAspect="1"/>
          </p:cNvPicPr>
          <p:nvPr>
            <p:ph idx="4294967295"/>
          </p:nvPr>
        </p:nvPicPr>
        <p:blipFill>
          <a:blip r:embed="rId1"/>
          <a:stretch>
            <a:fillRect/>
          </a:stretch>
        </p:blipFill>
        <p:spPr>
          <a:xfrm>
            <a:off x="838200" y="1633837"/>
            <a:ext cx="10515599" cy="3785614"/>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3" name="Slide Number Placehold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fld>
            <a:endParaRPr lang="en-US" sz="1200">
              <a:solidFill>
                <a:schemeClr val="tx1">
                  <a:tint val="75000"/>
                </a:schemeClr>
              </a:solidFill>
              <a:latin typeface="+mn-l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useBgFill="1">
        <p:nvSpPr>
          <p:cNvPr id="14" name="Rectangle 13"/>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p:cNvSpPr>
            <a:spLocks noGrp="1" noRot="1" noChangeAspect="1" noMove="1" noResize="1" noEditPoints="1" noAdjustHandles="1" noChangeArrowheads="1" noChangeShapeType="1" noTextEdit="1"/>
          </p:cNvSpPr>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p:cNvSpPr txBox="1"/>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endParaRPr lang="en-US" sz="3700" kern="1200" dirty="0">
              <a:solidFill>
                <a:srgbClr val="0B49CB"/>
              </a:solidFill>
              <a:latin typeface="Abadi" panose="020B0604020104020204" pitchFamily="34" charset="0"/>
              <a:ea typeface="+mj-ea"/>
              <a:cs typeface="+mj-cs"/>
            </a:endParaRPr>
          </a:p>
        </p:txBody>
      </p:sp>
      <p:sp>
        <p:nvSpPr>
          <p:cNvPr id="18" name="Rectangle 17"/>
          <p:cNvSpPr>
            <a:spLocks noGrp="1" noRot="1" noChangeAspect="1" noMove="1" noResize="1" noEditPoints="1" noAdjustHandles="1" noChangeArrowheads="1" noChangeShapeType="1" noTextEdit="1"/>
          </p:cNvSpPr>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p:cNvSpPr>
            <a:spLocks noGrp="1" noRot="1" noChangeAspect="1" noMove="1" noResize="1" noEditPoints="1" noAdjustHandles="1" noChangeArrowheads="1" noChangeShapeType="1" noTextEdit="1"/>
          </p:cNvSpPr>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Calibri" panose="020F0502020204030204" charset="0"/>
                <a:cs typeface="Calibri" panose="020F0502020204030204" charset="0"/>
              </a:rPr>
              <a:t>The decision tree classifier is the model with the highest classification accuracy</a:t>
            </a:r>
            <a:endParaRPr lang="en-US" sz="2200" dirty="0">
              <a:latin typeface="Abadi" panose="020B0604020104020204" pitchFamily="34" charset="0"/>
            </a:endParaRPr>
          </a:p>
          <a:p>
            <a:pPr>
              <a:spcBef>
                <a:spcPts val="1400"/>
              </a:spcBef>
            </a:pPr>
            <a:endParaRPr lang="en-US" sz="1800" dirty="0"/>
          </a:p>
        </p:txBody>
      </p:sp>
      <p:pic>
        <p:nvPicPr>
          <p:cNvPr id="3" name="Picture 2"/>
          <p:cNvPicPr>
            <a:picLocks noChangeAspect="1"/>
          </p:cNvPicPr>
          <p:nvPr/>
        </p:nvPicPr>
        <p:blipFill>
          <a:blip r:embed="rId1"/>
          <a:stretch>
            <a:fillRect/>
          </a:stretch>
        </p:blipFill>
        <p:spPr>
          <a:xfrm>
            <a:off x="557784" y="2815221"/>
            <a:ext cx="11164824" cy="3321534"/>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fld>
            <a:endParaRPr lang="en-US" sz="1200">
              <a:solidFill>
                <a:schemeClr val="tx1">
                  <a:lumMod val="50000"/>
                  <a:lumOff val="50000"/>
                </a:schemeClr>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Calibri" panose="020F0502020204030204" charset="0"/>
              <a:cs typeface="Calibri" panose="020F05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1"/>
          </p:cNvPicPr>
          <p:nvPr/>
        </p:nvPicPr>
        <p:blipFill>
          <a:blip r:embed="rId1"/>
          <a:stretch>
            <a:fillRect/>
          </a:stretch>
        </p:blipFill>
        <p:spPr>
          <a:xfrm>
            <a:off x="6339205" y="1417320"/>
            <a:ext cx="4946650" cy="4023360"/>
          </a:xfrm>
          <a:prstGeom prst="rect">
            <a:avLst/>
          </a:prstGeom>
          <a:effectLst>
            <a:glow rad="228600">
              <a:schemeClr val="accent2">
                <a:satMod val="175000"/>
                <a:alpha val="40000"/>
              </a:schemeClr>
            </a:glow>
            <a:outerShdw blurRad="50800" dist="38100" dir="2700000" algn="tl" rotWithShape="0">
              <a:prstClr val="black">
                <a:alpha val="40000"/>
              </a:prstClr>
            </a:outerShdw>
            <a:reflection blurRad="6350" stA="52000" endA="300" endPos="35000" dir="5400000" sy="-100000" algn="bl" rotWithShape="0"/>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panose="020F0502020204030204" charset="0"/>
                <a:cs typeface="Calibri" panose="020F0502020204030204" charset="0"/>
              </a:rPr>
              <a:t>We can conclude that:</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larger the flight amount at a launch site, the greater the success rate at a launch site.</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latin typeface="Calibri" panose="020F0502020204030204" charset="0"/>
                <a:cs typeface="Calibri" panose="020F0502020204030204" charset="0"/>
              </a:rPr>
              <a:t>Launch success rate started to increase in 2013 till 2020.</a:t>
            </a:r>
            <a:endParaRPr lang="en-US" sz="2200" dirty="0">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Orbits </a:t>
            </a:r>
            <a:r>
              <a:rPr lang="en-US" sz="2200" dirty="0">
                <a:latin typeface="Calibri" panose="020F0502020204030204" charset="0"/>
                <a:cs typeface="Calibri" panose="020F0502020204030204" charset="0"/>
              </a:rPr>
              <a:t>ES-L1, GEO, HEO, SSO, VLEO had the most success rate.</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KSC LC-39A had the most successful launches of any sites.</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Decision tree classifier is the best machine learning algorithm for this task.</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endParaRPr lang="en-US" sz="2200" dirty="0">
              <a:solidFill>
                <a:schemeClr val="accent3">
                  <a:lumMod val="25000"/>
                </a:schemeClr>
              </a:solidFill>
              <a:latin typeface="Calibri" panose="020F0502020204030204" charset="0"/>
              <a:cs typeface="Calibri" panose="020F0502020204030204" charset="0"/>
            </a:endParaRP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1"/>
          <p:nvPr/>
        </p:nvSpPr>
        <p:spPr>
          <a:xfrm>
            <a:off x="770255" y="1580515"/>
            <a:ext cx="10104755" cy="46805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Calibri" panose="020F0502020204030204" charset="0"/>
                <a:cs typeface="Calibri" panose="020F0502020204030204" charset="0"/>
              </a:rPr>
              <a:t>Data collection methodology:</a:t>
            </a:r>
            <a:endParaRPr lang="en-US" sz="8800" dirty="0">
              <a:solidFill>
                <a:schemeClr val="accent3">
                  <a:lumMod val="25000"/>
                </a:schemeClr>
              </a:solidFill>
              <a:latin typeface="Calibri" panose="020F0502020204030204" charset="0"/>
              <a:cs typeface="Calibri" panose="020F0502020204030204" charset="0"/>
            </a:endParaRPr>
          </a:p>
          <a:p>
            <a:pPr lvl="1">
              <a:lnSpc>
                <a:spcPct val="120000"/>
              </a:lnSpc>
              <a:spcBef>
                <a:spcPts val="1400"/>
              </a:spcBef>
            </a:pPr>
            <a:r>
              <a:rPr lang="en-US" sz="7600" dirty="0">
                <a:solidFill>
                  <a:srgbClr val="C00000"/>
                </a:solidFill>
                <a:latin typeface="Calibri" panose="020F0502020204030204" charset="0"/>
                <a:cs typeface="Calibri" panose="020F0502020204030204" charset="0"/>
              </a:rPr>
              <a:t>Data was collected using SpaceX API and web scraping from Wikipedia. </a:t>
            </a:r>
            <a:endParaRPr lang="en-US" sz="7600" dirty="0">
              <a:solidFill>
                <a:srgbClr val="C00000"/>
              </a:solidFill>
              <a:latin typeface="Calibri" panose="020F0502020204030204" charset="0"/>
              <a:cs typeface="Calibri" panose="020F0502020204030204" charset="0"/>
            </a:endParaRPr>
          </a:p>
          <a:p>
            <a:pPr>
              <a:lnSpc>
                <a:spcPct val="120000"/>
              </a:lnSpc>
              <a:spcBef>
                <a:spcPts val="1400"/>
              </a:spcBef>
            </a:pPr>
            <a:r>
              <a:rPr lang="en-US" sz="8800" dirty="0">
                <a:solidFill>
                  <a:schemeClr val="accent3">
                    <a:lumMod val="25000"/>
                  </a:schemeClr>
                </a:solidFill>
                <a:latin typeface="Calibri" panose="020F0502020204030204" charset="0"/>
                <a:cs typeface="Calibri" panose="020F0502020204030204" charset="0"/>
              </a:rPr>
              <a:t>Perform data wrangling</a:t>
            </a:r>
            <a:endParaRPr lang="en-US" sz="8800" dirty="0">
              <a:solidFill>
                <a:schemeClr val="accent3">
                  <a:lumMod val="25000"/>
                </a:schemeClr>
              </a:solidFill>
              <a:latin typeface="Calibri" panose="020F0502020204030204" charset="0"/>
              <a:cs typeface="Calibri" panose="020F0502020204030204" charset="0"/>
            </a:endParaRPr>
          </a:p>
          <a:p>
            <a:pPr lvl="1">
              <a:lnSpc>
                <a:spcPct val="120000"/>
              </a:lnSpc>
              <a:spcBef>
                <a:spcPts val="1400"/>
              </a:spcBef>
            </a:pPr>
            <a:r>
              <a:rPr lang="en-US" sz="7600" dirty="0">
                <a:solidFill>
                  <a:srgbClr val="C00000"/>
                </a:solidFill>
                <a:latin typeface="Calibri" panose="020F0502020204030204" charset="0"/>
                <a:cs typeface="Calibri" panose="020F0502020204030204" charset="0"/>
              </a:rPr>
              <a:t>One-hot encoding was applied to categorical features</a:t>
            </a:r>
            <a:endParaRPr lang="en-US" sz="7600" dirty="0">
              <a:solidFill>
                <a:srgbClr val="C00000"/>
              </a:solidFill>
              <a:latin typeface="Calibri" panose="020F0502020204030204" charset="0"/>
              <a:cs typeface="Calibri" panose="020F0502020204030204" charset="0"/>
            </a:endParaRPr>
          </a:p>
          <a:p>
            <a:pPr>
              <a:lnSpc>
                <a:spcPct val="120000"/>
              </a:lnSpc>
              <a:spcBef>
                <a:spcPts val="1400"/>
              </a:spcBef>
            </a:pPr>
            <a:r>
              <a:rPr lang="en-US" sz="8800" dirty="0">
                <a:solidFill>
                  <a:schemeClr val="accent3">
                    <a:lumMod val="25000"/>
                  </a:schemeClr>
                </a:solidFill>
                <a:latin typeface="Calibri" panose="020F0502020204030204" charset="0"/>
                <a:cs typeface="Calibri" panose="020F0502020204030204" charset="0"/>
              </a:rPr>
              <a:t>Perform exploratory data analysis (EDA) using visualization and SQL</a:t>
            </a:r>
            <a:endParaRPr lang="en-US" sz="8800" dirty="0">
              <a:solidFill>
                <a:schemeClr val="accent3">
                  <a:lumMod val="25000"/>
                </a:schemeClr>
              </a:solidFill>
              <a:latin typeface="Calibri" panose="020F0502020204030204" charset="0"/>
              <a:cs typeface="Calibri" panose="020F0502020204030204" charset="0"/>
            </a:endParaRPr>
          </a:p>
          <a:p>
            <a:pPr>
              <a:lnSpc>
                <a:spcPct val="120000"/>
              </a:lnSpc>
              <a:spcBef>
                <a:spcPts val="1400"/>
              </a:spcBef>
            </a:pPr>
            <a:r>
              <a:rPr lang="en-US" sz="8800" dirty="0">
                <a:solidFill>
                  <a:schemeClr val="accent3">
                    <a:lumMod val="25000"/>
                  </a:schemeClr>
                </a:solidFill>
                <a:latin typeface="Calibri" panose="020F0502020204030204" charset="0"/>
                <a:cs typeface="Calibri" panose="020F0502020204030204" charset="0"/>
              </a:rPr>
              <a:t>Perform interactive visual analytics using Folium and Plotly Dash</a:t>
            </a:r>
            <a:endParaRPr lang="en-US" sz="8800" dirty="0">
              <a:solidFill>
                <a:schemeClr val="accent3">
                  <a:lumMod val="25000"/>
                </a:schemeClr>
              </a:solidFill>
              <a:latin typeface="Calibri" panose="020F0502020204030204" charset="0"/>
              <a:cs typeface="Calibri" panose="020F0502020204030204" charset="0"/>
            </a:endParaRPr>
          </a:p>
          <a:p>
            <a:pPr>
              <a:lnSpc>
                <a:spcPct val="120000"/>
              </a:lnSpc>
              <a:spcBef>
                <a:spcPts val="1400"/>
              </a:spcBef>
            </a:pPr>
            <a:r>
              <a:rPr lang="en-US" sz="8800" dirty="0">
                <a:solidFill>
                  <a:schemeClr val="accent3">
                    <a:lumMod val="25000"/>
                  </a:schemeClr>
                </a:solidFill>
                <a:latin typeface="Calibri" panose="020F0502020204030204" charset="0"/>
                <a:cs typeface="Calibri" panose="020F0502020204030204" charset="0"/>
              </a:rPr>
              <a:t>Perform predictive analysis using classification models</a:t>
            </a:r>
            <a:endParaRPr lang="en-US" sz="8800" dirty="0">
              <a:solidFill>
                <a:schemeClr val="accent3">
                  <a:lumMod val="25000"/>
                </a:schemeClr>
              </a:solidFill>
              <a:latin typeface="Calibri" panose="020F0502020204030204" charset="0"/>
              <a:cs typeface="Calibri" panose="020F0502020204030204" charset="0"/>
            </a:endParaRPr>
          </a:p>
          <a:p>
            <a:pPr lvl="1">
              <a:lnSpc>
                <a:spcPct val="120000"/>
              </a:lnSpc>
              <a:spcBef>
                <a:spcPts val="1400"/>
              </a:spcBef>
            </a:pPr>
            <a:r>
              <a:rPr lang="en-US" sz="7600" dirty="0">
                <a:solidFill>
                  <a:srgbClr val="C00000"/>
                </a:solidFill>
                <a:latin typeface="Calibri" panose="020F0502020204030204" charset="0"/>
                <a:cs typeface="Calibri" panose="020F0502020204030204" charset="0"/>
              </a:rPr>
              <a:t>How to build, tune, evaluate classification models</a:t>
            </a:r>
            <a:endParaRPr lang="en-US" sz="7600" dirty="0">
              <a:solidFill>
                <a:srgbClr val="C00000"/>
              </a:solidFill>
              <a:latin typeface="Calibri" panose="020F0502020204030204" charset="0"/>
              <a:cs typeface="Calibri" panose="020F0502020204030204" charset="0"/>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1"/>
          </p:cNvSpPr>
          <p:nvPr>
            <p:ph idx="4294967295"/>
          </p:nvPr>
        </p:nvSpPr>
        <p:spPr>
          <a:xfrm>
            <a:off x="770255" y="1403350"/>
            <a:ext cx="10218420" cy="4037965"/>
          </a:xfrm>
          <a:prstGeom prst="rect">
            <a:avLst/>
          </a:prstGeom>
        </p:spPr>
        <p:txBody>
          <a:bodyPr/>
          <a:lstStyle/>
          <a:p>
            <a:pPr algn="just">
              <a:lnSpc>
                <a:spcPct val="100000"/>
              </a:lnSpc>
              <a:spcBef>
                <a:spcPts val="1400"/>
              </a:spcBef>
            </a:pPr>
            <a:r>
              <a:rPr lang="en-US" sz="2200" b="1" dirty="0">
                <a:solidFill>
                  <a:schemeClr val="accent3">
                    <a:lumMod val="25000"/>
                  </a:schemeClr>
                </a:solidFill>
                <a:cs typeface="+mn-lt"/>
              </a:rPr>
              <a:t>The data was collected using various methods</a:t>
            </a:r>
            <a:endParaRPr lang="en-US" sz="2200" b="1" dirty="0">
              <a:solidFill>
                <a:schemeClr val="accent3">
                  <a:lumMod val="25000"/>
                </a:schemeClr>
              </a:solidFill>
              <a:cs typeface="+mn-lt"/>
            </a:endParaRPr>
          </a:p>
          <a:p>
            <a:pPr lvl="1" algn="just">
              <a:lnSpc>
                <a:spcPct val="100000"/>
              </a:lnSpc>
              <a:spcBef>
                <a:spcPts val="1400"/>
              </a:spcBef>
              <a:buFontTx/>
              <a:buChar char="-"/>
            </a:pPr>
            <a:r>
              <a:rPr lang="en-US" sz="1900" dirty="0">
                <a:solidFill>
                  <a:srgbClr val="C00000"/>
                </a:solidFill>
                <a:cs typeface="+mn-lt"/>
              </a:rPr>
              <a:t>Data collection was done using get request to the SpaceX API.</a:t>
            </a:r>
            <a:endParaRPr lang="en-US" sz="1900" dirty="0">
              <a:solidFill>
                <a:srgbClr val="C00000"/>
              </a:solidFill>
              <a:cs typeface="+mn-lt"/>
            </a:endParaRPr>
          </a:p>
          <a:p>
            <a:pPr lvl="1" algn="just">
              <a:lnSpc>
                <a:spcPct val="100000"/>
              </a:lnSpc>
              <a:spcBef>
                <a:spcPts val="1400"/>
              </a:spcBef>
              <a:buFontTx/>
              <a:buChar char="-"/>
            </a:pPr>
            <a:r>
              <a:rPr lang="en-US" sz="1900" dirty="0">
                <a:solidFill>
                  <a:srgbClr val="C00000"/>
                </a:solidFill>
                <a:cs typeface="+mn-lt"/>
              </a:rPr>
              <a:t>Next, we decoded the response content as a Json using .json() function call and turn it into a pandas </a:t>
            </a:r>
            <a:r>
              <a:rPr lang="en-US" sz="1900" dirty="0" err="1">
                <a:solidFill>
                  <a:srgbClr val="C00000"/>
                </a:solidFill>
                <a:cs typeface="+mn-lt"/>
              </a:rPr>
              <a:t>dataframe</a:t>
            </a:r>
            <a:r>
              <a:rPr lang="en-US" sz="1900" dirty="0">
                <a:solidFill>
                  <a:srgbClr val="C00000"/>
                </a:solidFill>
                <a:cs typeface="+mn-lt"/>
              </a:rPr>
              <a:t> using .</a:t>
            </a:r>
            <a:r>
              <a:rPr lang="en-US" sz="1900" dirty="0" err="1">
                <a:solidFill>
                  <a:srgbClr val="C00000"/>
                </a:solidFill>
                <a:cs typeface="+mn-lt"/>
              </a:rPr>
              <a:t>json_normalize</a:t>
            </a:r>
            <a:r>
              <a:rPr lang="en-US" sz="1900" dirty="0">
                <a:solidFill>
                  <a:srgbClr val="C00000"/>
                </a:solidFill>
                <a:cs typeface="+mn-lt"/>
              </a:rPr>
              <a:t>().</a:t>
            </a:r>
            <a:endParaRPr lang="en-US" sz="1900" dirty="0">
              <a:solidFill>
                <a:srgbClr val="C00000"/>
              </a:solidFill>
              <a:cs typeface="+mn-lt"/>
            </a:endParaRPr>
          </a:p>
          <a:p>
            <a:pPr lvl="1" algn="just">
              <a:lnSpc>
                <a:spcPct val="100000"/>
              </a:lnSpc>
              <a:spcBef>
                <a:spcPts val="1400"/>
              </a:spcBef>
              <a:buFontTx/>
              <a:buChar char="-"/>
            </a:pPr>
            <a:r>
              <a:rPr lang="en-US" sz="1900" dirty="0">
                <a:solidFill>
                  <a:srgbClr val="C00000"/>
                </a:solidFill>
                <a:cs typeface="+mn-lt"/>
              </a:rPr>
              <a:t>We then cleaned the data, checked for missing values and fill in missing values where necessary.</a:t>
            </a:r>
            <a:endParaRPr lang="en-US" sz="1900" dirty="0">
              <a:solidFill>
                <a:srgbClr val="C00000"/>
              </a:solidFill>
              <a:cs typeface="+mn-lt"/>
            </a:endParaRPr>
          </a:p>
          <a:p>
            <a:pPr lvl="1" algn="just">
              <a:lnSpc>
                <a:spcPct val="100000"/>
              </a:lnSpc>
              <a:spcBef>
                <a:spcPts val="1400"/>
              </a:spcBef>
              <a:buFontTx/>
              <a:buChar char="-"/>
            </a:pPr>
            <a:r>
              <a:rPr lang="en-US" sz="1900" dirty="0">
                <a:solidFill>
                  <a:srgbClr val="C00000"/>
                </a:solidFill>
                <a:cs typeface="+mn-lt"/>
              </a:rPr>
              <a:t>In addition, we performed web scraping from Wikipedia for Falcon 9 launch records with BeautifulSoup. </a:t>
            </a:r>
            <a:endParaRPr lang="en-US" sz="1900" dirty="0">
              <a:solidFill>
                <a:srgbClr val="C00000"/>
              </a:solidFill>
              <a:cs typeface="+mn-lt"/>
            </a:endParaRPr>
          </a:p>
          <a:p>
            <a:pPr lvl="1" algn="just">
              <a:lnSpc>
                <a:spcPct val="100000"/>
              </a:lnSpc>
              <a:spcBef>
                <a:spcPts val="1400"/>
              </a:spcBef>
              <a:buFontTx/>
              <a:buChar char="-"/>
            </a:pPr>
            <a:r>
              <a:rPr lang="en-US" sz="1900" dirty="0">
                <a:solidFill>
                  <a:srgbClr val="C00000"/>
                </a:solidFill>
                <a:cs typeface="+mn-lt"/>
              </a:rPr>
              <a:t>The objective was to extract the launch records as HTML table, parse the table and convert it to a pandas </a:t>
            </a:r>
            <a:r>
              <a:rPr lang="en-US" sz="1900" dirty="0" err="1">
                <a:solidFill>
                  <a:srgbClr val="C00000"/>
                </a:solidFill>
                <a:cs typeface="+mn-lt"/>
              </a:rPr>
              <a:t>dataframe</a:t>
            </a:r>
            <a:r>
              <a:rPr lang="en-US" sz="1900" dirty="0">
                <a:solidFill>
                  <a:srgbClr val="C00000"/>
                </a:solidFill>
                <a:cs typeface="+mn-lt"/>
              </a:rPr>
              <a:t> for future analysis.</a:t>
            </a:r>
            <a:endParaRPr lang="en-US" sz="1900" dirty="0">
              <a:solidFill>
                <a:srgbClr val="C00000"/>
              </a:solidFill>
              <a:cs typeface="+mn-lt"/>
            </a:endParaRP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1055" y="1800225"/>
            <a:ext cx="5157470" cy="352234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cs typeface="+mn-lt"/>
              </a:rPr>
              <a:t>We used the get request to the SpaceX API to collect data, clean the requested data and did some basic data wrangling and formatting.</a:t>
            </a:r>
            <a:endParaRPr lang="en-US" sz="2200" dirty="0">
              <a:solidFill>
                <a:schemeClr val="accent3">
                  <a:lumMod val="25000"/>
                </a:schemeClr>
              </a:solidFill>
              <a:cs typeface="+mn-lt"/>
            </a:endParaRPr>
          </a:p>
          <a:p>
            <a:pPr>
              <a:lnSpc>
                <a:spcPct val="100000"/>
              </a:lnSpc>
              <a:spcBef>
                <a:spcPts val="1400"/>
              </a:spcBef>
            </a:pPr>
            <a:r>
              <a:rPr lang="en-US" sz="2200" dirty="0">
                <a:solidFill>
                  <a:schemeClr val="accent3">
                    <a:lumMod val="25000"/>
                  </a:schemeClr>
                </a:solidFill>
                <a:cs typeface="+mn-lt"/>
              </a:rPr>
              <a:t>The link to the notebook is </a:t>
            </a:r>
            <a:r>
              <a:rPr lang="en-US" sz="2200" dirty="0">
                <a:solidFill>
                  <a:schemeClr val="accent3">
                    <a:lumMod val="25000"/>
                  </a:schemeClr>
                </a:solidFill>
                <a:cs typeface="+mn-lt"/>
                <a:hlinkClick r:id="rId1" action="ppaction://hlinkfile"/>
              </a:rPr>
              <a:t>https://github.com/mykgits/Space-X-Falcon-9-First-Stage-Landing-Prediction/blob/main/jupyter-labs-spacex-data-collection-api%20(1).ipynb</a:t>
            </a:r>
            <a:endParaRPr lang="en-US" sz="2200" dirty="0">
              <a:solidFill>
                <a:schemeClr val="accent3">
                  <a:lumMod val="25000"/>
                </a:schemeClr>
              </a:solidFill>
              <a:cs typeface="+mn-lt"/>
              <a:hlinkClick r:id="rId1" action="ppaction://hlinkfile"/>
            </a:endParaRPr>
          </a:p>
          <a:p>
            <a:pPr>
              <a:lnSpc>
                <a:spcPct val="100000"/>
              </a:lnSpc>
              <a:spcBef>
                <a:spcPts val="1400"/>
              </a:spcBef>
            </a:pPr>
            <a:endParaRPr lang="en-US" sz="2200" dirty="0">
              <a:solidFill>
                <a:schemeClr val="accent3">
                  <a:lumMod val="25000"/>
                </a:schemeClr>
              </a:solidFill>
              <a:cs typeface="+mn-lt"/>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1"/>
          </p:cNvPicPr>
          <p:nvPr/>
        </p:nvPicPr>
        <p:blipFill>
          <a:blip r:embed="rId2"/>
          <a:stretch>
            <a:fillRect/>
          </a:stretch>
        </p:blipFill>
        <p:spPr>
          <a:xfrm>
            <a:off x="6518511" y="1499088"/>
            <a:ext cx="4861273" cy="4527062"/>
          </a:xfrm>
          <a:prstGeom prst="rect">
            <a:avLst/>
          </a:prstGeom>
          <a:effectLst>
            <a:glow rad="228600">
              <a:schemeClr val="accent2">
                <a:satMod val="175000"/>
                <a:alpha val="40000"/>
              </a:schemeClr>
            </a:glo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applied web scrapping to webscrap Falcon 9 launch records with BeautifulSoup </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We parsed the table and converted it into a pandas dataframe.</a:t>
            </a:r>
            <a:endParaRPr lang="en-US" sz="2200" dirty="0">
              <a:solidFill>
                <a:schemeClr val="accent3">
                  <a:lumMod val="25000"/>
                </a:schemeClr>
              </a:solidFill>
              <a:latin typeface="Calibri" panose="020F0502020204030204" charset="0"/>
              <a:cs typeface="Calibri" panose="020F0502020204030204" charset="0"/>
            </a:endParaRPr>
          </a:p>
          <a:p>
            <a:pPr>
              <a:lnSpc>
                <a:spcPct val="100000"/>
              </a:lnSpc>
              <a:spcBef>
                <a:spcPts val="1400"/>
              </a:spcBef>
            </a:pPr>
            <a:r>
              <a:rPr lang="en-US" sz="2200" dirty="0">
                <a:solidFill>
                  <a:schemeClr val="accent3">
                    <a:lumMod val="25000"/>
                  </a:schemeClr>
                </a:solidFill>
                <a:latin typeface="Calibri" panose="020F0502020204030204" charset="0"/>
                <a:cs typeface="Calibri" panose="020F0502020204030204" charset="0"/>
              </a:rPr>
              <a:t>The link to the notebook is </a:t>
            </a:r>
            <a:r>
              <a:rPr lang="en-US" sz="2200" dirty="0">
                <a:solidFill>
                  <a:schemeClr val="accent3">
                    <a:lumMod val="25000"/>
                  </a:schemeClr>
                </a:solidFill>
                <a:latin typeface="Calibri" panose="020F0502020204030204" charset="0"/>
                <a:cs typeface="Calibri" panose="020F0502020204030204" charset="0"/>
                <a:hlinkClick r:id="rId1" action="ppaction://hlinkfile"/>
              </a:rPr>
              <a:t>https://github.com/mykgits/Space-X-Falcon-9-First-Stage-Landing-Prediction/blob/main/jupyter-labs-webscraping%20(1).ipynb</a:t>
            </a:r>
            <a:endParaRPr lang="en-US" sz="2200" dirty="0">
              <a:solidFill>
                <a:schemeClr val="accent3">
                  <a:lumMod val="25000"/>
                </a:schemeClr>
              </a:solidFill>
              <a:latin typeface="Calibri" panose="020F0502020204030204" charset="0"/>
              <a:cs typeface="Calibri" panose="020F050202020403020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1"/>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p:cNvSpPr txBox="1"/>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p:cNvPicPr>
            <a:picLocks noChangeAspect="1"/>
          </p:cNvPicPr>
          <p:nvPr/>
        </p:nvPicPr>
        <p:blipFill>
          <a:blip r:embed="rId2"/>
          <a:stretch>
            <a:fillRect/>
          </a:stretch>
        </p:blipFill>
        <p:spPr>
          <a:xfrm>
            <a:off x="5910262" y="1447559"/>
            <a:ext cx="4655614" cy="4778833"/>
          </a:xfrm>
          <a:prstGeom prst="rect">
            <a:avLst/>
          </a:prstGeom>
          <a:effectLst>
            <a:glow rad="228600">
              <a:schemeClr val="accent2">
                <a:satMod val="175000"/>
                <a:alpha val="40000"/>
              </a:schemeClr>
            </a:glow>
          </a:effectLst>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p : p r o p e r t i e s   x m l n s : p = " h t t p : / / s c h e m a s . m i c r o s o f t . c o m / o f f i c e / 2 0 0 6 / m e t a d a t a / p r o p e r t i e s "   x m l n s : x s i = " h t t p : / / w w w . w 3 . o r g / 2 0 0 1 / X M L S c h e m a - i n s t a n c e "   x m l n s : p c = " h t t p : / / s c h e m a s . m i c r o s o f t . c o m / o f f i c e / i n f o p a t h / 2 0 0 7 / P a r t n e r C o n t r o l s " > < d o c u m e n t M a n a g e m e n t / > < / p : p r o p e r t i e s > 
</file>

<file path=customXml/item2.xml>��< ? m s o - c o n t e n t T y p e ? > < F o r m T e m p l a t e s   x m l n s = " h t t p : / / s c h e m a s . m i c r o s o f t . c o m / s h a r e p o i n t / v 3 / c o n t e n t t y p e / f o r m s " > < D i s p l a y > D o c u m e n t L i b r a r y F o r m < / D i s p l a y > < E d i t > D o c u m e n t L i b r a r y F o r m < / E d i t > < N e w > D o c u m e n t L i b r a r y F o r m < / N e w > < / F o r m T e m p l a t e s > 
</file>

<file path=customXml/item3.xml>��< ? x m l   v e r s i o n = " 1 . 0 " ? > < c t : c o n t e n t T y p e S c h e m a   c t : _ = " "   m a : _ = " "   m a : c o n t e n t T y p e N a m e = " D o c u m e n t "   m a : c o n t e n t T y p e I D = " 0 x 0 1 0 1 0 0 E E C D 8 6 F 5 6 7 5 5 A 6 4 6 A C 8 A F C B C B D 9 6 7 F 2 1 "   m a : c o n t e n t T y p e V e r s i o n = " 1 2 "   m a : c o n t e n t T y p e D e s c r i p t i o n = " C r e a t e   a   n e w   d o c u m e n t . "   m a : c o n t e n t T y p e S c o p e = " "   m a : v e r s i o n I D = " 5 2 7 1 f 8 e 2 0 0 9 0 c 8 7 a f e d 7 7 2 9 a c 7 1 f 6 1 b 2 "   x m l n s : c t = " h t t p : / / s c h e m a s . m i c r o s o f t . c o m / o f f i c e / 2 0 0 6 / m e t a d a t a / c o n t e n t T y p e "   x m l n s : m a = " h t t p : / / s c h e m a s . m i c r o s o f t . c o m / o f f i c e / 2 0 0 6 / m e t a d a t a / p r o p e r t i e s / m e t a A t t r i b u t e s " >  
 < x s d : s c h e m a   t a r g e t N a m e s p a c e = " h t t p : / / s c h e m a s . m i c r o s o f t . c o m / o f f i c e / 2 0 0 6 / m e t a d a t a / p r o p e r t i e s "   m a : r o o t = " t r u e "   m a : f i e l d s I D = " c f 1 2 c 1 3 3 e b 4 4 3 7 7 e b d 9 4 f d b 7 d b 4 7 5 7 b 0 "   n s 2 : _ = " "   n s 3 : _ = " "   x m l n s : x s d = " h t t p : / / w w w . w 3 . o r g / 2 0 0 1 / X M L S c h e m a "   x m l n s : x s = " h t t p : / / w w w . w 3 . o r g / 2 0 0 1 / X M L S c h e m a "   x m l n s : p = " h t t p : / / s c h e m a s . m i c r o s o f t . c o m / o f f i c e / 2 0 0 6 / m e t a d a t a / p r o p e r t i e s "   x m l n s : n s 2 = " 1 5 5 b e 7 5 1 - a 2 7 4 - 4 2 e 8 - 9 3 f b - f 3 9 d 3 b 9 b c c c 8 "   x m l n s : n s 3 = " f 8 0 a 1 4 1 d - 9 2 c a - 4 d 3 d - 9 3 0 8 - f 7 e 7 b 1 d 4 4 c e 8 " >  
 < x s d : i m p o r t   n a m e s p a c e = " 1 5 5 b e 7 5 1 - a 2 7 4 - 4 2 e 8 - 9 3 f b - f 3 9 d 3 b 9 b c c c 8 " / >  
 < x s d : i m p o r t   n a m e s p a c e = " f 8 0 a 1 4 1 d - 9 2 c a - 4 d 3 d - 9 3 0 8 - f 7 e 7 b 1 d 4 4 c e 8 " / >  
 < x s d : e l e m e n t   n a m e = " p r o p e r t i e s " >  
 < x s d : c o m p l e x T y p e >  
 < x s d : s e q u e n c e >  
 < x s d : e l e m e n t   n a m e = " d o c u m e n t M a n a g e m e n t " >  
 < x s d : c o m p l e x T y p e >  
 < x s d : a l l >  
 < x s d : e l e m e n t   r e f = " n s 2 : M e d i a S e r v i c e M e t a d a t a "   m i n O c c u r s = " 0 " / >  
 < x s d : e l e m e n t   r e f = " n s 2 : M e d i a S e r v i c e F a s t M e t a d a t a "   m i n O c c u r s = " 0 " / >  
 < x s d : e l e m e n t   r e f = " n s 2 : M e d i a S e r v i c e A u t o T a g s "   m i n O c c u r s = " 0 " / >  
 < x s d : e l e m e n t   r e f = " n s 2 : M e d i a S e r v i c e O C R "   m i n O c c u r s = " 0 " / >  
 < x s d : e l e m e n t   r e f = " n s 2 : M e d i a S e r v i c e D a t e T a k e n "   m i n O c c u r s = " 0 " / >  
 < x s d : e l e m e n t   r e f = " n s 2 : M e d i a S e r v i c e G e n e r a t i o n T i m e "   m i n O c c u r s = " 0 " / >  
 < x s d : e l e m e n t   r e f = " n s 2 : M e d i a S e r v i c e E v e n t H a s h C o d e "   m i n O c c u r s = " 0 " / >  
 < x s d : e l e m e n t   r e f = " n s 2 : M e d i a S e r v i c e A u t o K e y P o i n t s "   m i n O c c u r s = " 0 " / >  
 < x s d : e l e m e n t   r e f = " n s 2 : M e d i a S e r v i c e K e y P o i n t s "   m i n O c c u r s = " 0 " / >  
 < x s d : e l e m e n t   r e f = " n s 3 : S h a r e d W i t h U s e r s "   m i n O c c u r s = " 0 " / >  
 < x s d : e l e m e n t   r e f = " n s 3 : S h a r e d W i t h D e t a i l s "   m i n O c c u r s = " 0 " / >  
 < x s d : e l e m e n t   r e f = " n s 2 : M e d i a S e r v i c e L o c a t i o n "   m i n O c c u r s = " 0 " / >  
 < / x s d : a l l >  
 < / x s d : c o m p l e x T y p e >  
 < / x s d : e l e m e n t >  
 < / x s d : s e q u e n c e >  
 < / x s d : c o m p l e x T y p e >  
 < / x s d : e l e m e n t >  
 < / x s d : s c h e m a >  
 < x s d : s c h e m a   t a r g e t N a m e s p a c e = " 1 5 5 b e 7 5 1 - a 2 7 4 - 4 2 e 8 - 9 3 f b - f 3 9 d 3 b 9 b c c c 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T a g s "   m a : i n d e x = " 1 0 "   n i l l a b l e = " t r u e "   m a : d i s p l a y N a m e = " T a g s "   m a : i n t e r n a l N a m e = " M e d i a S e r v i c e A u t o T a g s "   m a : r e a d O n l y = " t r u e " >  
 < x s d : s i m p l e T y p e >  
 < x s d : r e s t r i c t i o n   b a s e = " d m s : T e x t " / >  
 < / x s d : s i m p l e T y p e >  
 < / x s d : e l e m e n t >  
 < x s d : e l e m e n t   n a m e = " M e d i a S e r v i c e O C R "   m a : i n d e x = " 1 1 "   n i l l a b l e = " t r u e "   m a : d i s p l a y N a m e = " E x t r a c t e d   T e x t "   m a : i n t e r n a l N a m e = " M e d i a S e r v i c e O C R " 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S e r v i c e G e n e r a t i o n T i m e "   m a : i n d e x = " 1 3 "   n i l l a b l e = " t r u e "   m a : d i s p l a y N a m e = " M e d i a S e r v i c e G e n e r a t i o n T i m e "   m a : h i d d e n = " t r u e "   m a : i n t e r n a l N a m e = " M e d i a S e r v i c e G e n e r a t i o n T i m e "   m a : r e a d O n l y = " t r u e " >  
 < x s d : s i m p l e T y p e >  
 < x s d : r e s t r i c t i o n   b a s e = " d m s : T e x t " / >  
 < / x s d : s i m p l e T y p e >  
 < / x s d : e l e m e n t >  
 < x s d : e l e m e n t   n a m e = " M e d i a S e r v i c e E v e n t H a s h C o d e "   m a : i n d e x = " 1 4 "   n i l l a b l e = " t r u e "   m a : d i s p l a y N a m e = " M e d i a S e r v i c e E v e n t H a s h C o d e "   m a : h i d d e n = " t r u e "   m a : i n t e r n a l N a m e = " M e d i a S e r v i c e E v e n t H a s h C o d e "   m a : r e a d O n l y = " t r u e " >  
 < x s d : s i m p l e T y p e >  
 < x s d : r e s t r i c t i o n   b a s e = " d m s : T e x t " / >  
 < / x s d : s i m p l e T y p e >  
 < / x s d : e l e m e n t >  
 < x s d : e l e m e n t   n a m e = " M e d i a S e r v i c e A u t o K e y P o i n t s "   m a : i n d e x = " 1 5 "   n i l l a b l e = " t r u e "   m a : d i s p l a y N a m e = " M e d i a S e r v i c e A u t o K e y P o i n t s "   m a : h i d d e n = " t r u e "   m a : i n t e r n a l N a m e = " M e d i a S e r v i c e A u t o K e y P o i n t s "   m a : r e a d O n l y = " t r u e " >  
 < x s d : s i m p l e T y p e >  
 < x s d : r e s t r i c t i o n   b a s e = " d m s : N o t e " / >  
 < / x s d : s i m p l e T y p e >  
 < / x s d : e l e m e n t >  
 < x s d : e l e m e n t   n a m e = " M e d i a S e r v i c e K e y P o i n t s "   m a : i n d e x = " 1 6 "   n i l l a b l e = " t r u e "   m a : d i s p l a y N a m e = " K e y P o i n t s "   m a : i n t e r n a l N a m e = " M e d i a S e r v i c e K e y P o i n t s "   m a : r e a d O n l y = " t r u e " >  
 < x s d : s i m p l e T y p e >  
 < x s d : r e s t r i c t i o n   b a s e = " d m s : N o t e " >  
 < x s d : m a x L e n g t h   v a l u e = " 2 5 5 " / >  
 < / x s d : r e s t r i c t i o n >  
 < / x s d : s i m p l e T y p e >  
 < / x s d : e l e m e n t >  
 < x s d : e l e m e n t   n a m e = " M e d i a S e r v i c e L o c a t i o n "   m a : i n d e x = " 1 9 "   n i l l a b l e = " t r u e "   m a : d i s p l a y N a m e = " L o c a t i o n "   m a : i n t e r n a l N a m e = " M e d i a S e r v i c e L o c a t i o n "   m a : r e a d O n l y = " t r u e " >  
 < x s d : s i m p l e T y p e >  
 < x s d : r e s t r i c t i o n   b a s e = " d m s : T e x t " / >  
 < / x s d : s i m p l e T y p e >  
 < / x s d : e l e m e n t >  
 < / x s d : s c h e m a >  
 < x s d : s c h e m a   t a r g e t N a m e s p a c e = " f 8 0 a 1 4 1 d - 9 2 c a - 4 d 3 d - 9 3 0 8 - f 7 e 7 b 1 d 4 4 c e 8 " 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7 " 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1 8 "   n i l l a b l e = " t r u e "   m a : d i s p l a y N a m e = " S h a r e d   W i t h   D e t a i l s "   m a : i n t e r n a l N a m e = " S h a r e d W i t h D e t a i l s "   m a : r e a d O n l y = " t r u e " >  
 < x s d : s i m p l e T y p e >  
 < x s d : r e s t r i c t i o n   b a s e = " d m s : N o t e " >  
 < x s d : m a x L e n g t h   v a l u e = " 2 5 5 " / >  
 < / x s d : r e s t r i c t i o n > 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Props1.xml><?xml version="1.0" encoding="utf-8"?>
<ds:datastoreItem xmlns:ds="http://schemas.openxmlformats.org/officeDocument/2006/customXml" ds:itemID="{54DA07C5-A406-4A0D-B3E6-3856C94AC7F3}">
  <ds:schemaRefs/>
</ds:datastoreItem>
</file>

<file path=customXml/itemProps2.xml><?xml version="1.0" encoding="utf-8"?>
<ds:datastoreItem xmlns:ds="http://schemas.openxmlformats.org/officeDocument/2006/customXml" ds:itemID="{7EFDA260-DDA0-422C-B7AE-778F653FBB36}">
  <ds:schemaRefs/>
</ds:datastoreItem>
</file>

<file path=customXml/itemProps3.xml><?xml version="1.0" encoding="utf-8"?>
<ds:datastoreItem xmlns:ds="http://schemas.openxmlformats.org/officeDocument/2006/customXml" ds:itemID="{FD840426-F08D-42AC-9846-A20E4AB85A26}">
  <ds:schemaRefs/>
</ds:datastoreItem>
</file>

<file path=docProps/app.xml><?xml version="1.0" encoding="utf-8"?>
<Properties xmlns="http://schemas.openxmlformats.org/officeDocument/2006/extended-properties" xmlns:vt="http://schemas.openxmlformats.org/officeDocument/2006/docPropsVTypes">
  <TotalTime>0</TotalTime>
  <Words>9898</Words>
  <Application>WPS Presentation</Application>
  <PresentationFormat>Widescreen</PresentationFormat>
  <Paragraphs>346</Paragraphs>
  <Slides>46</Slides>
  <Notes>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46</vt:i4>
      </vt:variant>
    </vt:vector>
  </HeadingPairs>
  <TitlesOfParts>
    <vt:vector size="66" baseType="lpstr">
      <vt:lpstr>Arial</vt:lpstr>
      <vt:lpstr>SimSun</vt:lpstr>
      <vt:lpstr>Wingdings</vt:lpstr>
      <vt:lpstr>Abadi</vt:lpstr>
      <vt:lpstr>Segoe Print</vt:lpstr>
      <vt:lpstr>IBM Plex Mono SemiBold</vt:lpstr>
      <vt:lpstr>Yu Gothic UI Semibold</vt:lpstr>
      <vt:lpstr>Bahnschrift SemiBold SemiConden</vt:lpstr>
      <vt:lpstr>Bahnschrift</vt:lpstr>
      <vt:lpstr>SF Pro</vt:lpstr>
      <vt:lpstr>Arial</vt:lpstr>
      <vt:lpstr>IBM Plex Mono Text</vt:lpstr>
      <vt:lpstr>Yu Gothic UI</vt:lpstr>
      <vt:lpstr>Calibri</vt:lpstr>
      <vt:lpstr>Abadi</vt:lpstr>
      <vt:lpstr>Microsoft YaHei</vt:lpstr>
      <vt:lpstr>Arial Unicode MS</vt:lpstr>
      <vt:lpstr>Calibri</vt:lpstr>
      <vt:lpstr>Calibri Light</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KISHORE</cp:lastModifiedBy>
  <cp:revision>204</cp:revision>
  <dcterms:created xsi:type="dcterms:W3CDTF">2021-04-29T18:58:00Z</dcterms:created>
  <dcterms:modified xsi:type="dcterms:W3CDTF">2024-06-11T09:35:14Z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3A1C1282C48D48DB9B8C528663CC3BCB_12</vt:lpwstr>
  </property>
  <property fmtid="{D5CDD505-2E9C-101B-9397-08002B2CF9AE}" pid="4" name="KSOProductBuildVer">
    <vt:lpwstr>1033-12.2.0.17119</vt:lpwstr>
  </property>
</Properties>
</file>